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301" r:id="rId17"/>
    <p:sldId id="272" r:id="rId18"/>
    <p:sldId id="273" r:id="rId19"/>
    <p:sldId id="302" r:id="rId20"/>
    <p:sldId id="274" r:id="rId21"/>
    <p:sldId id="278" r:id="rId22"/>
    <p:sldId id="279" r:id="rId23"/>
    <p:sldId id="280" r:id="rId24"/>
    <p:sldId id="281" r:id="rId25"/>
    <p:sldId id="282" r:id="rId26"/>
    <p:sldId id="283" r:id="rId27"/>
    <p:sldId id="294" r:id="rId28"/>
    <p:sldId id="293" r:id="rId29"/>
    <p:sldId id="284" r:id="rId30"/>
    <p:sldId id="285" r:id="rId31"/>
    <p:sldId id="297" r:id="rId32"/>
    <p:sldId id="296" r:id="rId33"/>
    <p:sldId id="295" r:id="rId34"/>
    <p:sldId id="287" r:id="rId35"/>
    <p:sldId id="288" r:id="rId36"/>
    <p:sldId id="289" r:id="rId37"/>
    <p:sldId id="290" r:id="rId38"/>
    <p:sldId id="298" r:id="rId39"/>
    <p:sldId id="291" r:id="rId40"/>
    <p:sldId id="299" r:id="rId41"/>
  </p:sldIdLst>
  <p:sldSz cx="9144000" cy="6858000" type="screen4x3"/>
  <p:notesSz cx="7077075" cy="9004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00000"/>
    <a:srgbClr val="FFFFFF"/>
    <a:srgbClr val="009900"/>
    <a:srgbClr val="0000FF"/>
    <a:srgbClr val="3333FF"/>
    <a:srgbClr val="FF00FF"/>
    <a:srgbClr val="0082B0"/>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508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4008438" y="0"/>
            <a:ext cx="3067050" cy="45085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91B5C5-66CD-48EC-89D8-B8CA5CDBD876}" type="datetimeFigureOut">
              <a:rPr lang="en-US"/>
              <a:pPr>
                <a:defRPr/>
              </a:pPr>
              <a:t>6/11/2009</a:t>
            </a:fld>
            <a:endParaRPr lang="en-US"/>
          </a:p>
        </p:txBody>
      </p:sp>
      <p:sp>
        <p:nvSpPr>
          <p:cNvPr id="4" name="Footer Placeholder 3"/>
          <p:cNvSpPr>
            <a:spLocks noGrp="1"/>
          </p:cNvSpPr>
          <p:nvPr>
            <p:ph type="ftr" sz="quarter" idx="2"/>
          </p:nvPr>
        </p:nvSpPr>
        <p:spPr>
          <a:xfrm>
            <a:off x="0" y="8551863"/>
            <a:ext cx="3067050" cy="4508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4008438" y="8551863"/>
            <a:ext cx="3067050" cy="45085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691F52A-FEBB-48BA-BA22-BD0B40BDDF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C543891-CEED-4FAF-AC32-2FD0EC650075}" type="datetimeFigureOut">
              <a:rPr lang="en-US"/>
              <a:pPr>
                <a:defRPr/>
              </a:pPr>
              <a:t>6/11/2009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35AE0-68CD-4953-A5B4-7F503C5CD09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BE0032-1404-46EE-B38B-FE5CD2B38CA4}" type="datetimeFigureOut">
              <a:rPr lang="en-US"/>
              <a:pPr>
                <a:defRPr/>
              </a:pPr>
              <a:t>6/11/2009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38FE2C-E74B-4B9B-8E1B-D93EB899A72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B00510-246B-4CDB-9F19-6CCF0176FBF5}" type="datetimeFigureOut">
              <a:rPr lang="en-US"/>
              <a:pPr>
                <a:defRPr/>
              </a:pPr>
              <a:t>6/11/2009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ED476-5181-459B-AE7D-E35B283945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889F22-FD56-4259-BFB4-371D2B845538}" type="datetimeFigureOut">
              <a:rPr lang="en-US"/>
              <a:pPr>
                <a:defRPr/>
              </a:pPr>
              <a:t>6/11/2009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7EB502-0A07-422D-BE57-2C874AAE419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6BD386A-BD7D-40F9-922D-BA9480098F20}" type="datetimeFigureOut">
              <a:rPr lang="en-US"/>
              <a:pPr>
                <a:defRPr/>
              </a:pPr>
              <a:t>6/11/2009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3DC8FF-4E33-4024-91DD-7657011DE39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DC1EA77-3AD3-48B4-BD9F-88ABF74E1924}" type="datetimeFigureOut">
              <a:rPr lang="en-US"/>
              <a:pPr>
                <a:defRPr/>
              </a:pPr>
              <a:t>6/11/2009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B09708-106B-4A50-9734-2FA67EBE14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04744DC-FF7E-4DFE-8608-C41676360AD9}" type="datetimeFigureOut">
              <a:rPr lang="en-US"/>
              <a:pPr>
                <a:defRPr/>
              </a:pPr>
              <a:t>6/11/2009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835B59-FAAB-46A1-B892-2636E0BF207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0C8A7AA-102E-4926-887B-CDB8B3BBD293}" type="datetimeFigureOut">
              <a:rPr lang="en-US"/>
              <a:pPr>
                <a:defRPr/>
              </a:pPr>
              <a:t>6/11/2009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D089ABF-D73F-4173-AD0C-B29C3AB5CA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114DC8-9F40-40BA-8DC1-694741B025E5}" type="datetimeFigureOut">
              <a:rPr lang="en-US"/>
              <a:pPr>
                <a:defRPr/>
              </a:pPr>
              <a:t>6/11/2009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3A5F67-044E-40BD-8C23-B954805F66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6A19981-5DD8-4F4D-BE2B-85CADC9C70DA}" type="datetimeFigureOut">
              <a:rPr lang="en-US"/>
              <a:pPr>
                <a:defRPr/>
              </a:pPr>
              <a:t>6/11/2009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B80BFE-16FC-4BB6-95C4-F1C26A76C8F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85DA6F-C06D-4C68-ABE8-A7C42B479C30}" type="datetimeFigureOut">
              <a:rPr lang="en-US"/>
              <a:pPr>
                <a:defRPr/>
              </a:pPr>
              <a:t>6/11/2009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AF5F79-40CA-4FD1-97A0-D697CF9593D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2D47EC8-6D03-4D43-8701-F68D0236669F}" type="datetimeFigureOut">
              <a:rPr lang="en-US"/>
              <a:pPr>
                <a:defRPr/>
              </a:pPr>
              <a:t>6/11/2009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9EFF66B-AE5C-43FB-8409-FCE712B497A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Black" pitchFamily="34" charset="0"/>
        </a:defRPr>
      </a:lvl2pPr>
      <a:lvl3pPr algn="ctr" rtl="0" eaLnBrk="0" fontAlgn="base" hangingPunct="0">
        <a:spcBef>
          <a:spcPct val="0"/>
        </a:spcBef>
        <a:spcAft>
          <a:spcPct val="0"/>
        </a:spcAft>
        <a:defRPr sz="4400">
          <a:solidFill>
            <a:schemeClr val="tx1"/>
          </a:solidFill>
          <a:latin typeface="Arial Black" pitchFamily="34" charset="0"/>
        </a:defRPr>
      </a:lvl3pPr>
      <a:lvl4pPr algn="ctr" rtl="0" eaLnBrk="0" fontAlgn="base" hangingPunct="0">
        <a:spcBef>
          <a:spcPct val="0"/>
        </a:spcBef>
        <a:spcAft>
          <a:spcPct val="0"/>
        </a:spcAft>
        <a:defRPr sz="4400">
          <a:solidFill>
            <a:schemeClr val="tx1"/>
          </a:solidFill>
          <a:latin typeface="Arial Black" pitchFamily="34" charset="0"/>
        </a:defRPr>
      </a:lvl4pPr>
      <a:lvl5pPr algn="ctr" rtl="0" eaLnBrk="0" fontAlgn="base" hangingPunct="0">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6" descr="Slide kubur13.PNG"/>
          <p:cNvPicPr>
            <a:picLocks noChangeAspect="1"/>
          </p:cNvPicPr>
          <p:nvPr/>
        </p:nvPicPr>
        <p:blipFill>
          <a:blip r:embed="rId2">
            <a:lum bright="-10000"/>
          </a:blip>
          <a:srcRect/>
          <a:stretch>
            <a:fillRect/>
          </a:stretch>
        </p:blipFill>
        <p:spPr bwMode="auto">
          <a:xfrm>
            <a:off x="4763" y="0"/>
            <a:ext cx="9134475" cy="6858000"/>
          </a:xfrm>
          <a:prstGeom prst="rect">
            <a:avLst/>
          </a:prstGeom>
          <a:noFill/>
          <a:ln w="9525">
            <a:noFill/>
            <a:miter lim="800000"/>
            <a:headEnd/>
            <a:tailEnd/>
          </a:ln>
        </p:spPr>
      </p:pic>
      <p:pic>
        <p:nvPicPr>
          <p:cNvPr id="2059" name="Picture 11"/>
          <p:cNvPicPr>
            <a:picLocks noChangeAspect="1" noChangeArrowheads="1"/>
          </p:cNvPicPr>
          <p:nvPr/>
        </p:nvPicPr>
        <p:blipFill>
          <a:blip r:embed="rId3"/>
          <a:srcRect/>
          <a:stretch>
            <a:fillRect/>
          </a:stretch>
        </p:blipFill>
        <p:spPr bwMode="auto">
          <a:xfrm>
            <a:off x="1828800" y="1454150"/>
            <a:ext cx="7239000" cy="2889250"/>
          </a:xfrm>
          <a:prstGeom prst="rect">
            <a:avLst/>
          </a:prstGeom>
          <a:noFill/>
          <a:ln w="9525">
            <a:noFill/>
            <a:miter lim="800000"/>
            <a:headEnd/>
            <a:tailEnd/>
          </a:ln>
          <a:effectLst/>
        </p:spPr>
      </p:pic>
      <p:pic>
        <p:nvPicPr>
          <p:cNvPr id="2058" name="Picture 10"/>
          <p:cNvPicPr>
            <a:picLocks noChangeAspect="1" noChangeArrowheads="1"/>
          </p:cNvPicPr>
          <p:nvPr/>
        </p:nvPicPr>
        <p:blipFill>
          <a:blip r:embed="rId4"/>
          <a:srcRect/>
          <a:stretch>
            <a:fillRect/>
          </a:stretch>
        </p:blipFill>
        <p:spPr bwMode="auto">
          <a:xfrm>
            <a:off x="0" y="1371600"/>
            <a:ext cx="7656513" cy="3352800"/>
          </a:xfrm>
          <a:prstGeom prst="rect">
            <a:avLst/>
          </a:prstGeom>
          <a:noFill/>
          <a:ln w="9525">
            <a:noFill/>
            <a:miter lim="800000"/>
            <a:headEnd/>
            <a:tailEnd/>
          </a:ln>
          <a:effectLst/>
        </p:spPr>
      </p:pic>
      <p:sp>
        <p:nvSpPr>
          <p:cNvPr id="22" name="TextBox 21"/>
          <p:cNvSpPr txBox="1"/>
          <p:nvPr/>
        </p:nvSpPr>
        <p:spPr>
          <a:xfrm>
            <a:off x="137543" y="2271888"/>
            <a:ext cx="4282057" cy="461665"/>
          </a:xfrm>
          <a:prstGeom prst="rect">
            <a:avLst/>
          </a:prstGeom>
          <a:noFill/>
        </p:spPr>
        <p:txBody>
          <a:bodyPr>
            <a:spAutoFit/>
          </a:bodyPr>
          <a:lstStyle/>
          <a:p>
            <a:pPr fontAlgn="auto">
              <a:spcBef>
                <a:spcPts val="0"/>
              </a:spcBef>
              <a:spcAft>
                <a:spcPts val="0"/>
              </a:spcAft>
              <a:defRPr/>
            </a:pPr>
            <a:r>
              <a:rPr lang="en-US" sz="2400" dirty="0" err="1">
                <a:ln>
                  <a:solidFill>
                    <a:schemeClr val="tx1"/>
                  </a:solidFill>
                </a:ln>
                <a:solidFill>
                  <a:schemeClr val="bg1"/>
                </a:solidFill>
                <a:effectLst>
                  <a:glow rad="101600">
                    <a:schemeClr val="tx1">
                      <a:alpha val="60000"/>
                    </a:schemeClr>
                  </a:glow>
                </a:effectLst>
                <a:latin typeface="+mj-lt"/>
                <a:cs typeface="+mn-cs"/>
              </a:rPr>
              <a:t>Khutbah</a:t>
            </a:r>
            <a:r>
              <a:rPr lang="en-US" sz="2400" dirty="0">
                <a:ln>
                  <a:solidFill>
                    <a:schemeClr val="tx1"/>
                  </a:solidFill>
                </a:ln>
                <a:solidFill>
                  <a:schemeClr val="bg1"/>
                </a:solidFill>
                <a:effectLst>
                  <a:glow rad="101600">
                    <a:schemeClr val="tx1">
                      <a:alpha val="60000"/>
                    </a:schemeClr>
                  </a:glow>
                </a:effectLst>
                <a:latin typeface="+mj-lt"/>
                <a:cs typeface="+mn-cs"/>
              </a:rPr>
              <a:t> </a:t>
            </a:r>
            <a:r>
              <a:rPr lang="en-US" sz="2400" dirty="0">
                <a:ln>
                  <a:solidFill>
                    <a:schemeClr val="tx1"/>
                  </a:solidFill>
                </a:ln>
                <a:solidFill>
                  <a:schemeClr val="bg1"/>
                </a:solidFill>
                <a:effectLst>
                  <a:glow rad="101600">
                    <a:schemeClr val="tx1">
                      <a:alpha val="60000"/>
                    </a:schemeClr>
                  </a:glow>
                </a:effectLst>
                <a:latin typeface="+mj-lt"/>
                <a:cs typeface="+mn-cs"/>
              </a:rPr>
              <a:t>Multimedia :</a:t>
            </a:r>
            <a:endParaRPr lang="en-US" sz="2400" dirty="0">
              <a:ln>
                <a:solidFill>
                  <a:schemeClr val="tx1"/>
                </a:solidFill>
              </a:ln>
              <a:solidFill>
                <a:schemeClr val="bg1"/>
              </a:solidFill>
              <a:effectLst>
                <a:glow rad="101600">
                  <a:schemeClr val="tx1">
                    <a:alpha val="60000"/>
                  </a:schemeClr>
                </a:glow>
              </a:effectLst>
              <a:latin typeface="+mj-lt"/>
              <a:cs typeface="+mn-cs"/>
            </a:endParaRPr>
          </a:p>
        </p:txBody>
      </p:sp>
      <p:sp>
        <p:nvSpPr>
          <p:cNvPr id="5" name="TextBox 4"/>
          <p:cNvSpPr txBox="1"/>
          <p:nvPr/>
        </p:nvSpPr>
        <p:spPr>
          <a:xfrm>
            <a:off x="578556" y="122001"/>
            <a:ext cx="8260644" cy="1015663"/>
          </a:xfrm>
          <a:prstGeom prst="rect">
            <a:avLst/>
          </a:prstGeom>
          <a:noFill/>
          <a:ln>
            <a:noFill/>
          </a:ln>
        </p:spPr>
        <p:txBody>
          <a:bodyPr>
            <a:spAutoFit/>
            <a:scene3d>
              <a:camera prst="orthographicFront"/>
              <a:lightRig rig="threePt" dir="t"/>
            </a:scene3d>
            <a:sp3d extrusionH="57150">
              <a:bevelT w="38100" h="38100"/>
            </a:sp3d>
          </a:bodyPr>
          <a:lstStyle/>
          <a:p>
            <a:pPr algn="ctr" fontAlgn="auto">
              <a:spcBef>
                <a:spcPts val="0"/>
              </a:spcBef>
              <a:spcAft>
                <a:spcPts val="0"/>
              </a:spcAft>
              <a:defRPr/>
            </a:pPr>
            <a:r>
              <a:rPr lang="en-US" sz="3000" b="1" dirty="0" err="1">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rPr>
              <a:t>Jabatan</a:t>
            </a:r>
            <a:r>
              <a:rPr lang="en-US" sz="3000" b="1" dirty="0">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rPr>
              <a:t> Hal </a:t>
            </a:r>
            <a:r>
              <a:rPr lang="en-US" sz="3000" b="1" dirty="0" err="1">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rPr>
              <a:t>Ehwal</a:t>
            </a:r>
            <a:r>
              <a:rPr lang="en-US" sz="3000" b="1" dirty="0">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rPr>
              <a:t> </a:t>
            </a:r>
            <a:r>
              <a:rPr lang="en-US" sz="3000" b="1" dirty="0">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rPr>
              <a:t> Agama Terengganu</a:t>
            </a:r>
            <a:endParaRPr lang="en-US" sz="3000" b="1" dirty="0">
              <a:ln w="11430" cmpd="sng">
                <a:solidFill>
                  <a:srgbClr val="C00000"/>
                </a:solidFill>
                <a:prstDash val="solid"/>
                <a:miter lim="800000"/>
              </a:ln>
              <a:effectLst>
                <a:glow rad="101600">
                  <a:schemeClr val="bg1">
                    <a:alpha val="40000"/>
                  </a:schemeClr>
                </a:glow>
                <a:outerShdw blurRad="38100" dist="38100" dir="2700000" algn="tl">
                  <a:srgbClr val="000000">
                    <a:alpha val="43137"/>
                  </a:srgbClr>
                </a:outerShdw>
              </a:effectLst>
              <a:latin typeface="+mj-lt"/>
              <a:cs typeface="+mn-cs"/>
            </a:endParaRPr>
          </a:p>
        </p:txBody>
      </p:sp>
      <p:sp>
        <p:nvSpPr>
          <p:cNvPr id="6" name="Rounded Rectangle 5"/>
          <p:cNvSpPr/>
          <p:nvPr/>
        </p:nvSpPr>
        <p:spPr>
          <a:xfrm>
            <a:off x="990600" y="5257800"/>
            <a:ext cx="70866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fontAlgn="auto">
              <a:spcBef>
                <a:spcPts val="0"/>
              </a:spcBef>
              <a:spcAft>
                <a:spcPts val="0"/>
              </a:spcAft>
              <a:defRPr/>
            </a:pPr>
            <a:r>
              <a:rPr lang="en-US" sz="2600" b="1" dirty="0">
                <a:ln>
                  <a:solidFill>
                    <a:schemeClr val="tx1"/>
                  </a:solidFill>
                </a:ln>
                <a:solidFill>
                  <a:schemeClr val="tx1"/>
                </a:solidFill>
                <a:effectLst>
                  <a:glow rad="101600">
                    <a:srgbClr val="FFC000">
                      <a:alpha val="60000"/>
                    </a:srgbClr>
                  </a:glow>
                </a:effectLst>
                <a:latin typeface="Cooper Black" pitchFamily="18" charset="0"/>
              </a:rPr>
              <a:t>18 </a:t>
            </a:r>
            <a:r>
              <a:rPr lang="en-US" sz="2600" b="1" dirty="0" err="1">
                <a:ln>
                  <a:solidFill>
                    <a:schemeClr val="tx1"/>
                  </a:solidFill>
                </a:ln>
                <a:solidFill>
                  <a:schemeClr val="tx1"/>
                </a:solidFill>
                <a:effectLst>
                  <a:glow rad="101600">
                    <a:srgbClr val="FFC000">
                      <a:alpha val="60000"/>
                    </a:srgbClr>
                  </a:glow>
                </a:effectLst>
                <a:latin typeface="Cooper Black" pitchFamily="18" charset="0"/>
              </a:rPr>
              <a:t>Jamadilakhir</a:t>
            </a:r>
            <a:r>
              <a:rPr lang="en-US" sz="2600" b="1" dirty="0">
                <a:ln>
                  <a:solidFill>
                    <a:schemeClr val="tx1"/>
                  </a:solidFill>
                </a:ln>
                <a:solidFill>
                  <a:schemeClr val="tx1"/>
                </a:solidFill>
                <a:effectLst>
                  <a:glow rad="101600">
                    <a:srgbClr val="FFC000">
                      <a:alpha val="60000"/>
                    </a:srgbClr>
                  </a:glow>
                </a:effectLst>
                <a:latin typeface="Cooper Black" pitchFamily="18" charset="0"/>
              </a:rPr>
              <a:t> 1430 / </a:t>
            </a:r>
            <a:r>
              <a:rPr lang="en-US" sz="2600" b="1" dirty="0">
                <a:ln>
                  <a:solidFill>
                    <a:schemeClr val="tx1"/>
                  </a:solidFill>
                </a:ln>
                <a:solidFill>
                  <a:schemeClr val="tx1"/>
                </a:solidFill>
                <a:effectLst>
                  <a:glow rad="101600">
                    <a:srgbClr val="FFC000">
                      <a:alpha val="60000"/>
                    </a:srgbClr>
                  </a:glow>
                </a:effectLst>
                <a:latin typeface="Cooper Black" pitchFamily="18" charset="0"/>
              </a:rPr>
              <a:t>12 </a:t>
            </a:r>
            <a:r>
              <a:rPr lang="en-US" sz="2600" b="1" dirty="0">
                <a:ln>
                  <a:solidFill>
                    <a:schemeClr val="tx1"/>
                  </a:solidFill>
                </a:ln>
                <a:solidFill>
                  <a:schemeClr val="tx1"/>
                </a:solidFill>
                <a:effectLst>
                  <a:glow rad="101600">
                    <a:srgbClr val="FFC000">
                      <a:alpha val="60000"/>
                    </a:srgbClr>
                  </a:glow>
                </a:effectLst>
                <a:latin typeface="Cooper Black" pitchFamily="18" charset="0"/>
              </a:rPr>
              <a:t>Jun 2009</a:t>
            </a:r>
          </a:p>
        </p:txBody>
      </p:sp>
      <p:sp>
        <p:nvSpPr>
          <p:cNvPr id="7" name="TextBox 6"/>
          <p:cNvSpPr txBox="1"/>
          <p:nvPr/>
        </p:nvSpPr>
        <p:spPr bwMode="auto">
          <a:xfrm>
            <a:off x="1035050" y="3276600"/>
            <a:ext cx="7423150" cy="2123658"/>
          </a:xfrm>
          <a:prstGeom prst="rect">
            <a:avLst/>
          </a:prstGeom>
          <a:noFill/>
          <a:ln>
            <a:noFill/>
          </a:ln>
        </p:spPr>
        <p:txBody>
          <a:bodyPr>
            <a:spAutoFit/>
            <a:scene3d>
              <a:camera prst="orthographicFront"/>
              <a:lightRig rig="threePt" dir="t"/>
            </a:scene3d>
            <a:sp3d extrusionH="57150">
              <a:bevelT w="82550" h="38100" prst="coolSlant"/>
            </a:sp3d>
          </a:bodyPr>
          <a:lstStyle/>
          <a:p>
            <a:pPr algn="ctr" fontAlgn="auto">
              <a:spcBef>
                <a:spcPts val="0"/>
              </a:spcBef>
              <a:spcAft>
                <a:spcPts val="0"/>
              </a:spcAft>
              <a:defRPr/>
            </a:pPr>
            <a:r>
              <a:rPr lang="en-US" sz="4400" b="1" dirty="0">
                <a:ln w="12700" cmpd="sng">
                  <a:solidFill>
                    <a:schemeClr val="tx1"/>
                  </a:solidFill>
                  <a:prstDash val="solid"/>
                  <a:miter lim="800000"/>
                </a:ln>
                <a:solidFill>
                  <a:schemeClr val="bg1"/>
                </a:solidFill>
                <a:effectLst>
                  <a:glow rad="101600">
                    <a:srgbClr val="FFFF00">
                      <a:alpha val="60000"/>
                    </a:srgbClr>
                  </a:glow>
                </a:effectLst>
                <a:latin typeface="Cooper Black" pitchFamily="18" charset="0"/>
                <a:cs typeface="+mn-cs"/>
              </a:rPr>
              <a:t>ZIKRUL  MAUT </a:t>
            </a:r>
          </a:p>
          <a:p>
            <a:pPr algn="ctr" fontAlgn="auto">
              <a:spcBef>
                <a:spcPts val="0"/>
              </a:spcBef>
              <a:spcAft>
                <a:spcPts val="0"/>
              </a:spcAft>
              <a:defRPr/>
            </a:pPr>
            <a:r>
              <a:rPr lang="en-US" sz="4400" b="1" dirty="0">
                <a:ln w="12700" cmpd="sng">
                  <a:solidFill>
                    <a:schemeClr val="tx1"/>
                  </a:solidFill>
                  <a:prstDash val="solid"/>
                  <a:miter lim="800000"/>
                </a:ln>
                <a:solidFill>
                  <a:schemeClr val="bg1"/>
                </a:solidFill>
                <a:effectLst>
                  <a:glow rad="101600">
                    <a:srgbClr val="FFFF00">
                      <a:alpha val="60000"/>
                    </a:srgbClr>
                  </a:glow>
                </a:effectLst>
                <a:latin typeface="Cooper Black" pitchFamily="18" charset="0"/>
                <a:cs typeface="+mn-cs"/>
              </a:rPr>
              <a:t>PENJANA </a:t>
            </a:r>
          </a:p>
          <a:p>
            <a:pPr algn="ctr" fontAlgn="auto">
              <a:spcBef>
                <a:spcPts val="0"/>
              </a:spcBef>
              <a:spcAft>
                <a:spcPts val="0"/>
              </a:spcAft>
              <a:defRPr/>
            </a:pPr>
            <a:r>
              <a:rPr lang="en-US" sz="4400" b="1" dirty="0">
                <a:ln w="12700" cmpd="sng">
                  <a:solidFill>
                    <a:schemeClr val="tx1"/>
                  </a:solidFill>
                  <a:prstDash val="solid"/>
                  <a:miter lim="800000"/>
                </a:ln>
                <a:solidFill>
                  <a:schemeClr val="bg1"/>
                </a:solidFill>
                <a:effectLst>
                  <a:glow rad="101600">
                    <a:srgbClr val="FFFF00">
                      <a:alpha val="60000"/>
                    </a:srgbClr>
                  </a:glow>
                </a:effectLst>
                <a:latin typeface="Cooper Black" pitchFamily="18" charset="0"/>
                <a:cs typeface="+mn-cs"/>
              </a:rPr>
              <a:t>INSAN </a:t>
            </a:r>
            <a:r>
              <a:rPr lang="en-US" sz="4400" b="1" dirty="0" smtClean="0">
                <a:ln w="12700" cmpd="sng">
                  <a:solidFill>
                    <a:schemeClr val="tx1"/>
                  </a:solidFill>
                  <a:prstDash val="solid"/>
                  <a:miter lim="800000"/>
                </a:ln>
                <a:solidFill>
                  <a:schemeClr val="bg1"/>
                </a:solidFill>
                <a:effectLst>
                  <a:glow rad="101600">
                    <a:srgbClr val="FFFF00">
                      <a:alpha val="60000"/>
                    </a:srgbClr>
                  </a:glow>
                </a:effectLst>
                <a:latin typeface="Cooper Black" pitchFamily="18" charset="0"/>
                <a:cs typeface="+mn-cs"/>
              </a:rPr>
              <a:t>BERTAQWA</a:t>
            </a:r>
            <a:endParaRPr lang="en-US" sz="4400" b="1" dirty="0">
              <a:ln w="12700" cmpd="sng">
                <a:solidFill>
                  <a:schemeClr val="tx1"/>
                </a:solidFill>
                <a:prstDash val="solid"/>
                <a:miter lim="800000"/>
              </a:ln>
              <a:solidFill>
                <a:schemeClr val="bg1"/>
              </a:solidFill>
              <a:effectLst>
                <a:glow rad="101600">
                  <a:srgbClr val="FFFF00">
                    <a:alpha val="60000"/>
                  </a:srgbClr>
                </a:glow>
              </a:effectLst>
              <a:latin typeface="Cooper Black" pitchFamily="18" charset="0"/>
              <a:cs typeface="+mn-cs"/>
            </a:endParaRPr>
          </a:p>
        </p:txBody>
      </p:sp>
      <p:grpSp>
        <p:nvGrpSpPr>
          <p:cNvPr id="2" name="Group 13"/>
          <p:cNvGrpSpPr>
            <a:grpSpLocks/>
          </p:cNvGrpSpPr>
          <p:nvPr/>
        </p:nvGrpSpPr>
        <p:grpSpPr bwMode="auto">
          <a:xfrm>
            <a:off x="304800" y="76200"/>
            <a:ext cx="1066800" cy="1143000"/>
            <a:chOff x="3600" y="2700"/>
            <a:chExt cx="1080" cy="1260"/>
          </a:xfrm>
          <a:effectLst>
            <a:glow rad="63500">
              <a:schemeClr val="accent1">
                <a:satMod val="175000"/>
                <a:alpha val="40000"/>
              </a:schemeClr>
            </a:glow>
          </a:effectLst>
        </p:grpSpPr>
        <p:sp>
          <p:nvSpPr>
            <p:cNvPr id="9" name="Oval 14"/>
            <p:cNvSpPr>
              <a:spLocks noChangeArrowheads="1"/>
            </p:cNvSpPr>
            <p:nvPr/>
          </p:nvSpPr>
          <p:spPr bwMode="auto">
            <a:xfrm>
              <a:off x="3660" y="2758"/>
              <a:ext cx="960" cy="1144"/>
            </a:xfrm>
            <a:prstGeom prst="ellipse">
              <a:avLst/>
            </a:prstGeom>
            <a:solidFill>
              <a:srgbClr val="FFFFFF"/>
            </a:solidFill>
            <a:ln w="9525">
              <a:noFill/>
              <a:round/>
              <a:headEnd/>
              <a:tailEnd/>
            </a:ln>
          </p:spPr>
          <p:txBody>
            <a:bodyPr/>
            <a:lstStyle/>
            <a:p>
              <a:pPr>
                <a:defRPr/>
              </a:pPr>
              <a:endParaRPr lang="ms-MY"/>
            </a:p>
          </p:txBody>
        </p:sp>
        <p:pic>
          <p:nvPicPr>
            <p:cNvPr id="10" name="Picture 15" descr="lambangterengganu"/>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00" y="2700"/>
              <a:ext cx="1080" cy="12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1"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2"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3"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3" name="TextBox 2"/>
          <p:cNvSpPr txBox="1"/>
          <p:nvPr/>
        </p:nvSpPr>
        <p:spPr>
          <a:xfrm>
            <a:off x="457200" y="482600"/>
            <a:ext cx="8229600" cy="523875"/>
          </a:xfrm>
          <a:prstGeom prst="rect">
            <a:avLst/>
          </a:prstGeom>
          <a:noFill/>
        </p:spPr>
        <p:txBody>
          <a:bodyPr>
            <a:spAutoFit/>
          </a:bodyPr>
          <a:lstStyle/>
          <a:p>
            <a:pPr fontAlgn="auto">
              <a:spcBef>
                <a:spcPts val="0"/>
              </a:spcBef>
              <a:spcAft>
                <a:spcPts val="0"/>
              </a:spcAft>
              <a:defRPr/>
            </a:pPr>
            <a:r>
              <a:rPr lang="en-US" sz="2800" dirty="0" err="1">
                <a:solidFill>
                  <a:schemeClr val="bg1"/>
                </a:solidFill>
                <a:effectLst>
                  <a:outerShdw blurRad="38100" dist="38100" dir="2700000" algn="tl">
                    <a:srgbClr val="000000">
                      <a:alpha val="43137"/>
                    </a:srgbClr>
                  </a:outerShdw>
                </a:effectLst>
                <a:latin typeface="+mn-lt"/>
                <a:cs typeface="+mn-cs"/>
              </a:rPr>
              <a:t>Sedarlah</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natijah</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selepas</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kematian</a:t>
            </a:r>
            <a:r>
              <a:rPr lang="en-US" sz="2800" dirty="0">
                <a:solidFill>
                  <a:schemeClr val="bg1"/>
                </a:solidFill>
                <a:effectLst>
                  <a:outerShdw blurRad="38100" dist="38100" dir="2700000" algn="tl">
                    <a:srgbClr val="000000">
                      <a:alpha val="43137"/>
                    </a:srgbClr>
                  </a:outerShdw>
                </a:effectLst>
                <a:latin typeface="+mn-lt"/>
                <a:cs typeface="+mn-cs"/>
              </a:rPr>
              <a:t> :-</a:t>
            </a:r>
            <a:endParaRPr lang="en-US" sz="2800" dirty="0">
              <a:solidFill>
                <a:schemeClr val="bg1"/>
              </a:solidFill>
              <a:effectLst>
                <a:outerShdw blurRad="38100" dist="38100" dir="2700000" algn="tl">
                  <a:srgbClr val="000000">
                    <a:alpha val="43137"/>
                  </a:srgbClr>
                </a:outerShdw>
              </a:effectLst>
              <a:latin typeface="+mn-lt"/>
              <a:cs typeface="+mn-cs"/>
            </a:endParaRPr>
          </a:p>
        </p:txBody>
      </p:sp>
      <p:sp>
        <p:nvSpPr>
          <p:cNvPr id="5" name="Rectangle 4"/>
          <p:cNvSpPr/>
          <p:nvPr/>
        </p:nvSpPr>
        <p:spPr>
          <a:xfrm>
            <a:off x="327378" y="1752600"/>
            <a:ext cx="2590800" cy="228600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Zikrul</a:t>
            </a:r>
            <a:r>
              <a:rPr lang="en-US" sz="2800" b="1" dirty="0">
                <a:effectLst>
                  <a:glow rad="101600">
                    <a:schemeClr val="tx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Maut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pasti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berlaku</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3886200" y="1676400"/>
            <a:ext cx="4419600" cy="15240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Disoal</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oleh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Malaikat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Munkar</a:t>
            </a:r>
            <a:r>
              <a:rPr lang="en-US" sz="2800" b="1" dirty="0">
                <a:effectLst>
                  <a:glow rad="101600">
                    <a:schemeClr val="tx1">
                      <a:alpha val="60000"/>
                    </a:schemeClr>
                  </a:glow>
                  <a:outerShdw blurRad="38100" dist="38100" dir="2700000" algn="tl">
                    <a:srgbClr val="000000">
                      <a:alpha val="43137"/>
                    </a:srgbClr>
                  </a:outerShdw>
                </a:effectLst>
              </a:rPr>
              <a:t> &amp; </a:t>
            </a:r>
            <a:r>
              <a:rPr lang="en-US" sz="2800" b="1" dirty="0" err="1">
                <a:effectLst>
                  <a:glow rad="101600">
                    <a:schemeClr val="tx1">
                      <a:alpha val="60000"/>
                    </a:schemeClr>
                  </a:glow>
                  <a:outerShdw blurRad="38100" dist="38100" dir="2700000" algn="tl">
                    <a:srgbClr val="000000">
                      <a:alpha val="43137"/>
                    </a:srgbClr>
                  </a:outerShdw>
                </a:effectLst>
              </a:rPr>
              <a:t>Nakir</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3352800" y="3505200"/>
            <a:ext cx="4495800" cy="1524000"/>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Tiada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bekalan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iman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menerima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azab</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kubur</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Curved Down Arrow 7"/>
          <p:cNvSpPr/>
          <p:nvPr/>
        </p:nvSpPr>
        <p:spPr>
          <a:xfrm rot="6352370">
            <a:off x="7358856" y="2932907"/>
            <a:ext cx="1719263" cy="914400"/>
          </a:xfrm>
          <a:prstGeom prst="curvedDownArrow">
            <a:avLst>
              <a:gd name="adj1" fmla="val 25000"/>
              <a:gd name="adj2" fmla="val 49035"/>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9" name="Rectangle 8"/>
          <p:cNvSpPr/>
          <p:nvPr/>
        </p:nvSpPr>
        <p:spPr>
          <a:xfrm>
            <a:off x="762000" y="5257800"/>
            <a:ext cx="6629400" cy="1371600"/>
          </a:xfrm>
          <a:prstGeom prst="rect">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Banyak</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amalan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baik</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menerima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nikmat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kubur</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hingga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kiamat</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10" name="Curved Down Arrow 9"/>
          <p:cNvSpPr/>
          <p:nvPr/>
        </p:nvSpPr>
        <p:spPr>
          <a:xfrm rot="7393319">
            <a:off x="6860382" y="5264944"/>
            <a:ext cx="1573212" cy="857250"/>
          </a:xfrm>
          <a:prstGeom prst="curvedDownArrow">
            <a:avLst>
              <a:gd name="adj1" fmla="val 26527"/>
              <a:gd name="adj2" fmla="val 49035"/>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4" name="Curved Down Arrow 3"/>
          <p:cNvSpPr/>
          <p:nvPr/>
        </p:nvSpPr>
        <p:spPr>
          <a:xfrm rot="20262068">
            <a:off x="2460625" y="2409825"/>
            <a:ext cx="1720850" cy="825500"/>
          </a:xfrm>
          <a:prstGeom prst="curvedDownArrow">
            <a:avLst>
              <a:gd name="adj1" fmla="val 25000"/>
              <a:gd name="adj2" fmla="val 60013"/>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sp>
        <p:nvSpPr>
          <p:cNvPr id="3" name="TextBox 2"/>
          <p:cNvSpPr txBox="1"/>
          <p:nvPr/>
        </p:nvSpPr>
        <p:spPr>
          <a:xfrm>
            <a:off x="457200" y="482600"/>
            <a:ext cx="8534400" cy="523875"/>
          </a:xfrm>
          <a:prstGeom prst="rect">
            <a:avLst/>
          </a:prstGeom>
          <a:noFill/>
        </p:spPr>
        <p:txBody>
          <a:bodyPr>
            <a:spAutoFit/>
          </a:bodyPr>
          <a:lstStyle/>
          <a:p>
            <a:pPr fontAlgn="auto">
              <a:spcBef>
                <a:spcPts val="0"/>
              </a:spcBef>
              <a:spcAft>
                <a:spcPts val="0"/>
              </a:spcAft>
              <a:defRPr/>
            </a:pPr>
            <a:r>
              <a:rPr lang="en-US" sz="2800" dirty="0" err="1">
                <a:solidFill>
                  <a:schemeClr val="bg1"/>
                </a:solidFill>
                <a:effectLst>
                  <a:outerShdw blurRad="38100" dist="38100" dir="2700000" algn="tl">
                    <a:srgbClr val="000000">
                      <a:alpha val="43137"/>
                    </a:srgbClr>
                  </a:outerShdw>
                </a:effectLst>
                <a:latin typeface="+mn-lt"/>
                <a:cs typeface="+mn-cs"/>
              </a:rPr>
              <a:t>Ketahuilah</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tentang</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Zikrul</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Maut</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bahawa</a:t>
            </a:r>
            <a:r>
              <a:rPr lang="en-US" sz="2800" dirty="0">
                <a:solidFill>
                  <a:schemeClr val="bg1"/>
                </a:solidFill>
                <a:effectLst>
                  <a:outerShdw blurRad="38100" dist="38100" dir="2700000" algn="tl">
                    <a:srgbClr val="000000">
                      <a:alpha val="43137"/>
                    </a:srgbClr>
                  </a:outerShdw>
                </a:effectLst>
                <a:latin typeface="+mn-lt"/>
                <a:cs typeface="+mn-cs"/>
              </a:rPr>
              <a:t> :-</a:t>
            </a:r>
            <a:endParaRPr lang="en-US" sz="2800" dirty="0">
              <a:solidFill>
                <a:schemeClr val="bg1"/>
              </a:solidFill>
              <a:effectLst>
                <a:outerShdw blurRad="38100" dist="38100" dir="2700000" algn="tl">
                  <a:srgbClr val="000000">
                    <a:alpha val="43137"/>
                  </a:srgbClr>
                </a:outerShdw>
              </a:effectLst>
              <a:latin typeface="+mn-lt"/>
              <a:cs typeface="+mn-cs"/>
            </a:endParaRPr>
          </a:p>
        </p:txBody>
      </p:sp>
      <p:sp>
        <p:nvSpPr>
          <p:cNvPr id="4" name="Round Diagonal Corner Rectangle 3"/>
          <p:cNvSpPr/>
          <p:nvPr/>
        </p:nvSpPr>
        <p:spPr>
          <a:xfrm>
            <a:off x="304800" y="1752600"/>
            <a:ext cx="3581400" cy="2514600"/>
          </a:xfrm>
          <a:prstGeom prst="round2Diag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Selepas</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kematian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ditanya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Malaikat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Munkar</a:t>
            </a:r>
            <a:r>
              <a:rPr lang="en-US" sz="2800" b="1" dirty="0">
                <a:effectLst>
                  <a:glow rad="101600">
                    <a:schemeClr val="tx1">
                      <a:alpha val="60000"/>
                    </a:schemeClr>
                  </a:glow>
                  <a:outerShdw blurRad="38100" dist="38100" dir="2700000" algn="tl">
                    <a:srgbClr val="000000">
                      <a:alpha val="43137"/>
                    </a:srgbClr>
                  </a:outerShdw>
                </a:effectLst>
              </a:rPr>
              <a:t> &amp; </a:t>
            </a:r>
            <a:r>
              <a:rPr lang="en-US" sz="2800" b="1" dirty="0" err="1">
                <a:effectLst>
                  <a:glow rad="101600">
                    <a:schemeClr val="tx1">
                      <a:alpha val="60000"/>
                    </a:schemeClr>
                  </a:glow>
                  <a:outerShdw blurRad="38100" dist="38100" dir="2700000" algn="tl">
                    <a:srgbClr val="000000">
                      <a:alpha val="43137"/>
                    </a:srgbClr>
                  </a:outerShdw>
                </a:effectLst>
              </a:rPr>
              <a:t>Nakir</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5" name="Round Diagonal Corner Rectangle 4"/>
          <p:cNvSpPr/>
          <p:nvPr/>
        </p:nvSpPr>
        <p:spPr>
          <a:xfrm>
            <a:off x="4648200" y="1752600"/>
            <a:ext cx="4191000" cy="1905000"/>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Berteraskan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keimanan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amalan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di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dunia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6" name="Round Diagonal Corner Rectangle 5"/>
          <p:cNvSpPr/>
          <p:nvPr/>
        </p:nvSpPr>
        <p:spPr>
          <a:xfrm>
            <a:off x="3505200" y="4495800"/>
            <a:ext cx="4800600" cy="2057400"/>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Kebimbangan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pasti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terjerumus</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dengan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kecelakaan</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7" name="Down Arrow 6"/>
          <p:cNvSpPr/>
          <p:nvPr/>
        </p:nvSpPr>
        <p:spPr>
          <a:xfrm rot="16368089">
            <a:off x="4032250" y="2527300"/>
            <a:ext cx="5334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8" name="Down Arrow 7"/>
          <p:cNvSpPr/>
          <p:nvPr/>
        </p:nvSpPr>
        <p:spPr>
          <a:xfrm>
            <a:off x="6075363" y="3779838"/>
            <a:ext cx="533400" cy="53340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Slide kubur11.PNG"/>
          <p:cNvPicPr>
            <a:picLocks noChangeAspect="1"/>
          </p:cNvPicPr>
          <p:nvPr/>
        </p:nvPicPr>
        <p:blipFill>
          <a:blip r:embed="rId2">
            <a:lum bright="-10000"/>
          </a:blip>
          <a:srcRect/>
          <a:stretch>
            <a:fillRect/>
          </a:stretch>
        </p:blipFill>
        <p:spPr bwMode="auto">
          <a:xfrm>
            <a:off x="0" y="14288"/>
            <a:ext cx="9144000" cy="6843712"/>
          </a:xfrm>
          <a:prstGeom prst="rect">
            <a:avLst/>
          </a:prstGeom>
          <a:noFill/>
          <a:ln w="9525">
            <a:noFill/>
            <a:miter lim="800000"/>
            <a:headEnd/>
            <a:tailEnd/>
          </a:ln>
        </p:spPr>
      </p:pic>
      <p:sp>
        <p:nvSpPr>
          <p:cNvPr id="4" name="TextBox 3"/>
          <p:cNvSpPr txBox="1"/>
          <p:nvPr/>
        </p:nvSpPr>
        <p:spPr>
          <a:xfrm>
            <a:off x="457200" y="482600"/>
            <a:ext cx="8534400" cy="523875"/>
          </a:xfrm>
          <a:prstGeom prst="rect">
            <a:avLst/>
          </a:prstGeom>
          <a:noFill/>
        </p:spPr>
        <p:txBody>
          <a:bodyPr>
            <a:spAutoFit/>
          </a:bodyPr>
          <a:lstStyle/>
          <a:p>
            <a:pPr fontAlgn="auto">
              <a:spcBef>
                <a:spcPts val="0"/>
              </a:spcBef>
              <a:spcAft>
                <a:spcPts val="0"/>
              </a:spcAft>
              <a:defRPr/>
            </a:pPr>
            <a:r>
              <a:rPr lang="en-US" sz="2800" dirty="0" err="1">
                <a:solidFill>
                  <a:schemeClr val="bg1"/>
                </a:solidFill>
                <a:effectLst>
                  <a:outerShdw blurRad="38100" dist="38100" dir="2700000" algn="tl">
                    <a:srgbClr val="000000">
                      <a:alpha val="43137"/>
                    </a:srgbClr>
                  </a:outerShdw>
                </a:effectLst>
                <a:latin typeface="+mn-lt"/>
                <a:cs typeface="+mn-cs"/>
              </a:rPr>
              <a:t>Kesedaran</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tentang</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Zikrul</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Maut</a:t>
            </a:r>
            <a:r>
              <a:rPr lang="en-US" sz="2800" dirty="0">
                <a:solidFill>
                  <a:schemeClr val="bg1"/>
                </a:solidFill>
                <a:effectLst>
                  <a:outerShdw blurRad="38100" dist="38100" dir="2700000" algn="tl">
                    <a:srgbClr val="000000">
                      <a:alpha val="43137"/>
                    </a:srgbClr>
                  </a:outerShdw>
                </a:effectLst>
                <a:latin typeface="+mn-lt"/>
                <a:cs typeface="+mn-cs"/>
              </a:rPr>
              <a:t> :-</a:t>
            </a:r>
            <a:endParaRPr lang="en-US" sz="2800" dirty="0">
              <a:solidFill>
                <a:schemeClr val="bg1"/>
              </a:solidFill>
              <a:effectLst>
                <a:outerShdw blurRad="38100" dist="38100" dir="2700000" algn="tl">
                  <a:srgbClr val="000000">
                    <a:alpha val="43137"/>
                  </a:srgbClr>
                </a:outerShdw>
              </a:effectLst>
              <a:latin typeface="+mn-lt"/>
              <a:cs typeface="+mn-cs"/>
            </a:endParaRPr>
          </a:p>
        </p:txBody>
      </p:sp>
      <p:sp>
        <p:nvSpPr>
          <p:cNvPr id="5" name="Oval 4"/>
          <p:cNvSpPr/>
          <p:nvPr/>
        </p:nvSpPr>
        <p:spPr>
          <a:xfrm>
            <a:off x="152400" y="2286000"/>
            <a:ext cx="4343400" cy="1981200"/>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Pengetahuan</a:t>
            </a:r>
            <a:r>
              <a:rPr lang="en-US" sz="2800" b="1" dirty="0">
                <a:effectLst>
                  <a:glow rad="101600">
                    <a:schemeClr val="tx1">
                      <a:alpha val="60000"/>
                    </a:schemeClr>
                  </a:glow>
                  <a:outerShdw blurRad="38100" dist="38100" dir="2700000" algn="tl">
                    <a:srgbClr val="000000">
                      <a:alpha val="43137"/>
                    </a:srgbClr>
                  </a:outerShdw>
                </a:effectLst>
              </a:rPr>
              <a:t> -</a:t>
            </a:r>
          </a:p>
          <a:p>
            <a:pPr algn="ctr" fontAlgn="auto">
              <a:spcBef>
                <a:spcPts val="0"/>
              </a:spcBef>
              <a:spcAft>
                <a:spcPts val="0"/>
              </a:spcAft>
              <a:defRPr/>
            </a:pPr>
            <a:r>
              <a:rPr lang="en-US" sz="3600" b="1" dirty="0" err="1">
                <a:effectLst>
                  <a:glow rad="101600">
                    <a:schemeClr val="tx1">
                      <a:alpha val="60000"/>
                    </a:schemeClr>
                  </a:glow>
                  <a:outerShdw blurRad="38100" dist="38100" dir="2700000" algn="tl">
                    <a:srgbClr val="000000">
                      <a:alpha val="43137"/>
                    </a:srgbClr>
                  </a:outerShdw>
                </a:effectLst>
              </a:rPr>
              <a:t>Zikrul</a:t>
            </a:r>
            <a:r>
              <a:rPr lang="en-US" sz="3600" b="1" dirty="0">
                <a:effectLst>
                  <a:glow rad="101600">
                    <a:schemeClr val="tx1">
                      <a:alpha val="60000"/>
                    </a:schemeClr>
                  </a:glow>
                  <a:outerShdw blurRad="38100" dist="38100" dir="2700000" algn="tl">
                    <a:srgbClr val="000000">
                      <a:alpha val="43137"/>
                    </a:srgbClr>
                  </a:outerShdw>
                </a:effectLst>
              </a:rPr>
              <a:t> </a:t>
            </a:r>
            <a:r>
              <a:rPr lang="en-US" sz="3600" b="1" dirty="0" err="1">
                <a:effectLst>
                  <a:glow rad="101600">
                    <a:schemeClr val="tx1">
                      <a:alpha val="60000"/>
                    </a:schemeClr>
                  </a:glow>
                  <a:outerShdw blurRad="38100" dist="38100" dir="2700000" algn="tl">
                    <a:srgbClr val="000000">
                      <a:alpha val="43137"/>
                    </a:srgbClr>
                  </a:outerShdw>
                </a:effectLst>
              </a:rPr>
              <a:t>Maut</a:t>
            </a:r>
            <a:endParaRPr lang="en-US" sz="3600" b="1" dirty="0">
              <a:effectLst>
                <a:glow rad="101600">
                  <a:schemeClr val="tx1">
                    <a:alpha val="60000"/>
                  </a:schemeClr>
                </a:glow>
                <a:outerShdw blurRad="38100" dist="38100" dir="2700000" algn="tl">
                  <a:srgbClr val="000000">
                    <a:alpha val="43137"/>
                  </a:srgbClr>
                </a:outerShdw>
              </a:effectLst>
            </a:endParaRPr>
          </a:p>
        </p:txBody>
      </p:sp>
      <p:sp>
        <p:nvSpPr>
          <p:cNvPr id="6" name="Rectangle 5"/>
          <p:cNvSpPr/>
          <p:nvPr/>
        </p:nvSpPr>
        <p:spPr>
          <a:xfrm>
            <a:off x="4724400" y="1752600"/>
            <a:ext cx="4191000" cy="2514600"/>
          </a:xfrm>
          <a:prstGeom prst="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berusaha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mengerjakan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amalan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soleh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mulia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7" name="Rectangle 6"/>
          <p:cNvSpPr/>
          <p:nvPr/>
        </p:nvSpPr>
        <p:spPr>
          <a:xfrm>
            <a:off x="1295400" y="4495800"/>
            <a:ext cx="7543800" cy="22098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Bimbang</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untuk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melakukan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maksiat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kerana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takut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kecelakaan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kelak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walaupun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jiwa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meronta</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untuk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menurut</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kehendak</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nafsu</a:t>
            </a:r>
            <a:r>
              <a:rPr lang="en-US" sz="2800" b="1" dirty="0" smtClean="0">
                <a:effectLst>
                  <a:glow rad="101600">
                    <a:schemeClr val="tx1">
                      <a:alpha val="60000"/>
                    </a:schemeClr>
                  </a:glow>
                  <a:outerShdw blurRad="38100" dist="38100" dir="2700000" algn="tl">
                    <a:srgbClr val="000000">
                      <a:alpha val="43137"/>
                    </a:srgbClr>
                  </a:outerShdw>
                </a:effectLst>
              </a:rPr>
              <a:t>  </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Bent Arrow 7"/>
          <p:cNvSpPr/>
          <p:nvPr/>
        </p:nvSpPr>
        <p:spPr>
          <a:xfrm>
            <a:off x="4038600" y="1828800"/>
            <a:ext cx="762000" cy="7620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9" name="Bent Arrow 8"/>
          <p:cNvSpPr/>
          <p:nvPr/>
        </p:nvSpPr>
        <p:spPr>
          <a:xfrm rot="5400000">
            <a:off x="3063875" y="3978275"/>
            <a:ext cx="762000" cy="76200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sp>
        <p:nvSpPr>
          <p:cNvPr id="4" name="TextBox 3"/>
          <p:cNvSpPr txBox="1"/>
          <p:nvPr/>
        </p:nvSpPr>
        <p:spPr>
          <a:xfrm>
            <a:off x="457200" y="304800"/>
            <a:ext cx="8534400" cy="1077218"/>
          </a:xfrm>
          <a:prstGeom prst="rect">
            <a:avLst/>
          </a:prstGeom>
          <a:noFill/>
        </p:spPr>
        <p:txBody>
          <a:bodyPr>
            <a:spAutoFit/>
          </a:bodyPr>
          <a:lstStyle/>
          <a:p>
            <a:pPr algn="ctr" fontAlgn="auto">
              <a:spcBef>
                <a:spcPts val="0"/>
              </a:spcBef>
              <a:spcAft>
                <a:spcPts val="0"/>
              </a:spcAft>
              <a:defRPr/>
            </a:pP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Seimbangkan</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antara</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tuntutan</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Duniawi</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dan</a:t>
            </a:r>
            <a:r>
              <a:rPr lang="en-US" sz="3200" dirty="0"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smtClean="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Ukhrawi</a:t>
            </a:r>
            <a:endParaRPr lang="en-US" sz="3200" dirty="0">
              <a:solidFill>
                <a:schemeClr val="bg1"/>
              </a:solidFill>
              <a:effectLst>
                <a:glow rad="101600">
                  <a:schemeClr val="tx1">
                    <a:alpha val="60000"/>
                  </a:schemeClr>
                </a:glow>
                <a:outerShdw blurRad="38100" dist="38100" dir="2700000" algn="tl">
                  <a:srgbClr val="000000">
                    <a:alpha val="43137"/>
                  </a:srgbClr>
                </a:outerShdw>
              </a:effectLst>
              <a:latin typeface="+mn-lt"/>
              <a:cs typeface="+mn-cs"/>
            </a:endParaRPr>
          </a:p>
        </p:txBody>
      </p:sp>
      <p:sp>
        <p:nvSpPr>
          <p:cNvPr id="5" name="Flowchart: Document 4"/>
          <p:cNvSpPr/>
          <p:nvPr/>
        </p:nvSpPr>
        <p:spPr>
          <a:xfrm>
            <a:off x="838200" y="1676400"/>
            <a:ext cx="8001000" cy="1295400"/>
          </a:xfrm>
          <a:prstGeom prst="flowChartDocument">
            <a:avLst/>
          </a:prstGeom>
          <a:solidFill>
            <a:srgbClr val="0099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effectLst>
                  <a:glow rad="101600">
                    <a:schemeClr val="tx1">
                      <a:alpha val="60000"/>
                    </a:schemeClr>
                  </a:glow>
                  <a:outerShdw blurRad="38100" dist="38100" dir="2700000" algn="tl">
                    <a:srgbClr val="000000">
                      <a:alpha val="43137"/>
                    </a:srgbClr>
                  </a:outerShdw>
                </a:effectLst>
              </a:rPr>
              <a:t>Umat</a:t>
            </a:r>
            <a:r>
              <a:rPr lang="en-US" sz="3200" b="1" dirty="0">
                <a:effectLst>
                  <a:glow rad="101600">
                    <a:schemeClr val="tx1">
                      <a:alpha val="60000"/>
                    </a:schemeClr>
                  </a:glow>
                  <a:outerShdw blurRad="38100" dist="38100" dir="2700000" algn="tl">
                    <a:srgbClr val="000000">
                      <a:alpha val="43137"/>
                    </a:srgbClr>
                  </a:outerShdw>
                </a:effectLst>
              </a:rPr>
              <a:t> Islam </a:t>
            </a:r>
            <a:r>
              <a:rPr lang="en-US" sz="3200" b="1" dirty="0" err="1">
                <a:effectLst>
                  <a:glow rad="101600">
                    <a:schemeClr val="tx1">
                      <a:alpha val="60000"/>
                    </a:schemeClr>
                  </a:glow>
                  <a:outerShdw blurRad="38100" dist="38100" dir="2700000" algn="tl">
                    <a:srgbClr val="000000">
                      <a:alpha val="43137"/>
                    </a:srgbClr>
                  </a:outerShdw>
                </a:effectLst>
              </a:rPr>
              <a:t>perlu</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meneruskan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hidup</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kepada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aktiviti</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duniawi</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6" name="Oval 5"/>
          <p:cNvSpPr/>
          <p:nvPr/>
        </p:nvSpPr>
        <p:spPr>
          <a:xfrm>
            <a:off x="304800" y="18288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8" name="Oval 7"/>
          <p:cNvSpPr/>
          <p:nvPr/>
        </p:nvSpPr>
        <p:spPr>
          <a:xfrm>
            <a:off x="358422" y="1905000"/>
            <a:ext cx="595745" cy="685800"/>
          </a:xfrm>
          <a:prstGeom prst="ellipse">
            <a:avLst/>
          </a:prstGeom>
          <a:solidFill>
            <a:srgbClr val="009900"/>
          </a:soli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9" name="Flowchart: Document 8"/>
          <p:cNvSpPr/>
          <p:nvPr/>
        </p:nvSpPr>
        <p:spPr>
          <a:xfrm>
            <a:off x="855132" y="3276600"/>
            <a:ext cx="8001000" cy="1295400"/>
          </a:xfrm>
          <a:prstGeom prst="flowChartDocumen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effectLst>
                  <a:glow rad="101600">
                    <a:schemeClr val="tx1">
                      <a:alpha val="60000"/>
                    </a:schemeClr>
                  </a:glow>
                  <a:outerShdw blurRad="38100" dist="38100" dir="2700000" algn="tl">
                    <a:srgbClr val="000000">
                      <a:alpha val="43137"/>
                    </a:srgbClr>
                  </a:outerShdw>
                </a:effectLst>
              </a:rPr>
              <a:t>Umat</a:t>
            </a:r>
            <a:r>
              <a:rPr lang="en-US" sz="3200" b="1" dirty="0">
                <a:effectLst>
                  <a:glow rad="101600">
                    <a:schemeClr val="tx1">
                      <a:alpha val="60000"/>
                    </a:schemeClr>
                  </a:glow>
                  <a:outerShdw blurRad="38100" dist="38100" dir="2700000" algn="tl">
                    <a:srgbClr val="000000">
                      <a:alpha val="43137"/>
                    </a:srgbClr>
                  </a:outerShdw>
                </a:effectLst>
              </a:rPr>
              <a:t> Islam </a:t>
            </a:r>
            <a:r>
              <a:rPr lang="en-US" sz="3200" b="1" dirty="0" err="1">
                <a:effectLst>
                  <a:glow rad="101600">
                    <a:schemeClr val="tx1">
                      <a:alpha val="60000"/>
                    </a:schemeClr>
                  </a:glow>
                  <a:outerShdw blurRad="38100" dist="38100" dir="2700000" algn="tl">
                    <a:srgbClr val="000000">
                      <a:alpha val="43137"/>
                    </a:srgbClr>
                  </a:outerShdw>
                </a:effectLst>
              </a:rPr>
              <a:t>perlu</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perbanyakkan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pahala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semasa</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hayat</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di</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dunia</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10" name="Oval 9"/>
          <p:cNvSpPr/>
          <p:nvPr/>
        </p:nvSpPr>
        <p:spPr>
          <a:xfrm>
            <a:off x="321732" y="34290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1" name="Oval 10"/>
          <p:cNvSpPr/>
          <p:nvPr/>
        </p:nvSpPr>
        <p:spPr>
          <a:xfrm>
            <a:off x="386643" y="3505200"/>
            <a:ext cx="595745" cy="685800"/>
          </a:xfrm>
          <a:prstGeom prst="ellipse">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2" name="Flowchart: Document 11"/>
          <p:cNvSpPr/>
          <p:nvPr/>
        </p:nvSpPr>
        <p:spPr>
          <a:xfrm>
            <a:off x="914400" y="4876800"/>
            <a:ext cx="8001000" cy="1752600"/>
          </a:xfrm>
          <a:prstGeom prst="flowChartDocumen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89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effectLst>
                  <a:glow rad="101600">
                    <a:schemeClr val="tx1">
                      <a:alpha val="60000"/>
                    </a:schemeClr>
                  </a:glow>
                  <a:outerShdw blurRad="38100" dist="38100" dir="2700000" algn="tl">
                    <a:srgbClr val="000000">
                      <a:alpha val="43137"/>
                    </a:srgbClr>
                  </a:outerShdw>
                </a:effectLst>
              </a:rPr>
              <a:t>Umat</a:t>
            </a:r>
            <a:r>
              <a:rPr lang="en-US" sz="3200" b="1" dirty="0">
                <a:effectLst>
                  <a:glow rad="101600">
                    <a:schemeClr val="tx1">
                      <a:alpha val="60000"/>
                    </a:schemeClr>
                  </a:glow>
                  <a:outerShdw blurRad="38100" dist="38100" dir="2700000" algn="tl">
                    <a:srgbClr val="000000">
                      <a:alpha val="43137"/>
                    </a:srgbClr>
                  </a:outerShdw>
                </a:effectLst>
              </a:rPr>
              <a:t> Islam </a:t>
            </a:r>
            <a:r>
              <a:rPr lang="en-US" sz="3200" b="1" dirty="0" err="1">
                <a:effectLst>
                  <a:glow rad="101600">
                    <a:schemeClr val="tx1">
                      <a:alpha val="60000"/>
                    </a:schemeClr>
                  </a:glow>
                  <a:outerShdw blurRad="38100" dist="38100" dir="2700000" algn="tl">
                    <a:srgbClr val="000000">
                      <a:alpha val="43137"/>
                    </a:srgbClr>
                  </a:outerShdw>
                </a:effectLst>
              </a:rPr>
              <a:t>perlu</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pertingkatkan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ibadah</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kepada</a:t>
            </a:r>
            <a:r>
              <a:rPr lang="en-US" sz="3200" b="1" dirty="0">
                <a:effectLst>
                  <a:glow rad="101600">
                    <a:schemeClr val="tx1">
                      <a:alpha val="60000"/>
                    </a:schemeClr>
                  </a:glow>
                  <a:outerShdw blurRad="38100" dist="38100" dir="2700000" algn="tl">
                    <a:srgbClr val="000000">
                      <a:alpha val="43137"/>
                    </a:srgbClr>
                  </a:outerShdw>
                </a:effectLst>
              </a:rPr>
              <a:t> Allah </a:t>
            </a:r>
            <a:r>
              <a:rPr lang="en-US" sz="3200" b="1" dirty="0" err="1">
                <a:effectLst>
                  <a:glow rad="101600">
                    <a:schemeClr val="tx1">
                      <a:alpha val="60000"/>
                    </a:schemeClr>
                  </a:glow>
                  <a:outerShdw blurRad="38100" dist="38100" dir="2700000" algn="tl">
                    <a:srgbClr val="000000">
                      <a:alpha val="43137"/>
                    </a:srgbClr>
                  </a:outerShdw>
                </a:effectLst>
              </a:rPr>
              <a:t>untuk</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mendapat</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nikmat</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akhirat</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13" name="Oval 12"/>
          <p:cNvSpPr/>
          <p:nvPr/>
        </p:nvSpPr>
        <p:spPr>
          <a:xfrm>
            <a:off x="381000" y="5029200"/>
            <a:ext cx="728133" cy="838200"/>
          </a:xfrm>
          <a:prstGeom prst="ellipse">
            <a:avLst/>
          </a:prstGeom>
          <a:solidFill>
            <a:schemeClr val="bg1"/>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
        <p:nvSpPr>
          <p:cNvPr id="14" name="Oval 13"/>
          <p:cNvSpPr/>
          <p:nvPr/>
        </p:nvSpPr>
        <p:spPr>
          <a:xfrm>
            <a:off x="445911" y="5116689"/>
            <a:ext cx="595745" cy="685800"/>
          </a:xfrm>
          <a:prstGeom prst="ellipse">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89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Slide kubur11.PNG"/>
          <p:cNvPicPr>
            <a:picLocks noChangeAspect="1"/>
          </p:cNvPicPr>
          <p:nvPr/>
        </p:nvPicPr>
        <p:blipFill>
          <a:blip r:embed="rId2">
            <a:lum bright="-20000"/>
          </a:blip>
          <a:srcRect/>
          <a:stretch>
            <a:fillRect/>
          </a:stretch>
        </p:blipFill>
        <p:spPr bwMode="auto">
          <a:xfrm>
            <a:off x="0" y="0"/>
            <a:ext cx="9144000" cy="6843713"/>
          </a:xfrm>
          <a:prstGeom prst="rect">
            <a:avLst/>
          </a:prstGeom>
          <a:noFill/>
          <a:ln w="9525">
            <a:noFill/>
            <a:miter lim="800000"/>
            <a:headEnd/>
            <a:tailEnd/>
          </a:ln>
        </p:spPr>
      </p:pic>
      <p:pic>
        <p:nvPicPr>
          <p:cNvPr id="10" name="Picture 3"/>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pic>
        <p:nvPicPr>
          <p:cNvPr id="9"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7" name="Picture 4"/>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sp>
        <p:nvSpPr>
          <p:cNvPr id="4" name="TextBox 3"/>
          <p:cNvSpPr txBox="1"/>
          <p:nvPr/>
        </p:nvSpPr>
        <p:spPr>
          <a:xfrm>
            <a:off x="457200" y="406400"/>
            <a:ext cx="8534400" cy="584200"/>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Peranan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Zikrul</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Maut</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iaitu</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5" name="Rounded Rectangle 4"/>
          <p:cNvSpPr/>
          <p:nvPr/>
        </p:nvSpPr>
        <p:spPr>
          <a:xfrm>
            <a:off x="457200" y="1828800"/>
            <a:ext cx="8382000" cy="1066800"/>
          </a:xfrm>
          <a:prstGeom prst="round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path path="circle">
              <a:fillToRect r="100000" b="100000"/>
            </a:path>
            <a:tileRect l="-100000" t="-100000"/>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effectLst>
                  <a:glow rad="101600">
                    <a:schemeClr val="tx1">
                      <a:alpha val="60000"/>
                    </a:schemeClr>
                  </a:glow>
                  <a:outerShdw blurRad="38100" dist="38100" dir="2700000" algn="tl">
                    <a:srgbClr val="000000">
                      <a:alpha val="43137"/>
                    </a:srgbClr>
                  </a:outerShdw>
                </a:effectLst>
              </a:rPr>
              <a:t>Agar </a:t>
            </a:r>
            <a:r>
              <a:rPr lang="en-US" sz="2800" b="1" dirty="0" err="1">
                <a:effectLst>
                  <a:glow rad="101600">
                    <a:schemeClr val="tx1">
                      <a:alpha val="60000"/>
                    </a:schemeClr>
                  </a:glow>
                  <a:outerShdw blurRad="38100" dist="38100" dir="2700000" algn="tl">
                    <a:srgbClr val="000000">
                      <a:alpha val="43137"/>
                    </a:srgbClr>
                  </a:outerShdw>
                </a:effectLst>
              </a:rPr>
              <a:t>minda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berfikiran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terbuka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6" name="Rounded Rectangle 5"/>
          <p:cNvSpPr/>
          <p:nvPr/>
        </p:nvSpPr>
        <p:spPr>
          <a:xfrm>
            <a:off x="457200" y="3279423"/>
            <a:ext cx="8382000" cy="1143000"/>
          </a:xfrm>
          <a:prstGeom prst="round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path path="circle">
              <a:fillToRect r="100000" b="100000"/>
            </a:path>
            <a:tileRect l="-100000" t="-100000"/>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dapat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menilai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kritikan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untuk</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dijadikan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pengajaran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diri</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Rounded Rectangle 7"/>
          <p:cNvSpPr/>
          <p:nvPr/>
        </p:nvSpPr>
        <p:spPr>
          <a:xfrm>
            <a:off x="488244" y="4727222"/>
            <a:ext cx="8382000" cy="1216377"/>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76200">
            <a:solidFill>
              <a:schemeClr val="bg1"/>
            </a:solidFill>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a:t>
            </a:r>
            <a:r>
              <a:rPr lang="en-US" sz="2800" b="1" dirty="0" err="1">
                <a:effectLst>
                  <a:glow rad="101600">
                    <a:schemeClr val="tx1">
                      <a:alpha val="60000"/>
                    </a:schemeClr>
                  </a:glow>
                  <a:outerShdw blurRad="38100" dist="38100" dir="2700000" algn="tl">
                    <a:srgbClr val="000000">
                      <a:alpha val="43137"/>
                    </a:srgbClr>
                  </a:outerShdw>
                </a:effectLst>
              </a:rPr>
              <a:t>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sentiasa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bermuhasabah</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diri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bermuraqabah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dengan</a:t>
            </a:r>
            <a:r>
              <a:rPr lang="en-US" sz="2800" b="1" dirty="0">
                <a:effectLst>
                  <a:glow rad="101600">
                    <a:schemeClr val="tx1">
                      <a:alpha val="60000"/>
                    </a:schemeClr>
                  </a:glow>
                  <a:outerShdw blurRad="38100" dist="38100" dir="2700000" algn="tl">
                    <a:srgbClr val="000000">
                      <a:alpha val="43137"/>
                    </a:srgbClr>
                  </a:outerShdw>
                </a:effectLst>
              </a:rPr>
              <a:t> Allah</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0"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1"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2"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4" name="TextBox 3"/>
          <p:cNvSpPr txBox="1"/>
          <p:nvPr/>
        </p:nvSpPr>
        <p:spPr>
          <a:xfrm>
            <a:off x="446088" y="280988"/>
            <a:ext cx="8534400" cy="1077912"/>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Langkah-langkah</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kepada</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Zikrul</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Maut</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iaitu</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5" name="8-Point Star 4"/>
          <p:cNvSpPr/>
          <p:nvPr/>
        </p:nvSpPr>
        <p:spPr>
          <a:xfrm>
            <a:off x="381000" y="1676400"/>
            <a:ext cx="1219200" cy="1066800"/>
          </a:xfrm>
          <a:prstGeom prst="star8">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tx1"/>
                </a:solidFill>
                <a:effectLst>
                  <a:glow rad="101600">
                    <a:srgbClr val="FF0000">
                      <a:alpha val="60000"/>
                    </a:srgbClr>
                  </a:glow>
                </a:effectLst>
              </a:rPr>
              <a:t>1</a:t>
            </a:r>
            <a:endParaRPr lang="ms-MY" sz="4400" dirty="0">
              <a:solidFill>
                <a:schemeClr val="tx1"/>
              </a:solidFill>
              <a:effectLst>
                <a:glow rad="101600">
                  <a:srgbClr val="FF0000">
                    <a:alpha val="60000"/>
                  </a:srgbClr>
                </a:glow>
              </a:effectLst>
            </a:endParaRPr>
          </a:p>
        </p:txBody>
      </p:sp>
      <p:sp>
        <p:nvSpPr>
          <p:cNvPr id="6" name="Rectangle 5"/>
          <p:cNvSpPr/>
          <p:nvPr/>
        </p:nvSpPr>
        <p:spPr>
          <a:xfrm>
            <a:off x="1752600" y="1719263"/>
            <a:ext cx="7162800" cy="1557337"/>
          </a:xfrm>
          <a:prstGeom prst="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135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Kembali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beramal</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kitab</a:t>
            </a:r>
            <a:r>
              <a:rPr lang="en-US" sz="2800" b="1" dirty="0">
                <a:effectLst>
                  <a:glow rad="101600">
                    <a:schemeClr val="tx1">
                      <a:alpha val="60000"/>
                    </a:schemeClr>
                  </a:glow>
                  <a:outerShdw blurRad="38100" dist="38100" dir="2700000" algn="tl">
                    <a:srgbClr val="000000">
                      <a:alpha val="43137"/>
                    </a:srgbClr>
                  </a:outerShdw>
                </a:effectLst>
              </a:rPr>
              <a:t> Allah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sunnah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Nabi</a:t>
            </a:r>
            <a:r>
              <a:rPr lang="en-US" sz="2800" b="1" dirty="0">
                <a:effectLst>
                  <a:glow rad="101600">
                    <a:schemeClr val="tx1">
                      <a:alpha val="60000"/>
                    </a:schemeClr>
                  </a:glow>
                  <a:outerShdw blurRad="38100" dist="38100" dir="2700000" algn="tl">
                    <a:srgbClr val="000000">
                      <a:alpha val="43137"/>
                    </a:srgbClr>
                  </a:outerShdw>
                </a:effectLst>
              </a:rPr>
              <a:t> Muhammad </a:t>
            </a:r>
            <a:r>
              <a:rPr lang="en-US" sz="2800" b="1" dirty="0" err="1">
                <a:effectLst>
                  <a:glow rad="101600">
                    <a:schemeClr val="tx1">
                      <a:alpha val="60000"/>
                    </a:schemeClr>
                  </a:glow>
                  <a:outerShdw blurRad="38100" dist="38100" dir="2700000" algn="tl">
                    <a:srgbClr val="000000">
                      <a:alpha val="43137"/>
                    </a:srgbClr>
                  </a:outerShdw>
                </a:effectLst>
              </a:rPr>
              <a:t>s.a.w</a:t>
            </a:r>
            <a:r>
              <a:rPr lang="en-US" sz="2800" b="1" dirty="0">
                <a:effectLst>
                  <a:glow rad="101600">
                    <a:schemeClr val="tx1">
                      <a:alpha val="60000"/>
                    </a:schemeClr>
                  </a:glow>
                  <a:outerShdw blurRad="38100" dist="38100" dir="2700000" algn="tl">
                    <a:srgbClr val="000000">
                      <a:alpha val="43137"/>
                    </a:srgbClr>
                  </a:outerShdw>
                </a:effectLst>
              </a:rPr>
              <a:t>.</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8" name="8-Point Star 7"/>
          <p:cNvSpPr/>
          <p:nvPr/>
        </p:nvSpPr>
        <p:spPr>
          <a:xfrm>
            <a:off x="381000" y="3886200"/>
            <a:ext cx="1219200" cy="1066800"/>
          </a:xfrm>
          <a:prstGeom prst="star8">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tx1"/>
                </a:solidFill>
                <a:effectLst>
                  <a:glow rad="101600">
                    <a:srgbClr val="FF0000">
                      <a:alpha val="60000"/>
                    </a:srgbClr>
                  </a:glow>
                </a:effectLst>
              </a:rPr>
              <a:t>2</a:t>
            </a:r>
            <a:endParaRPr lang="ms-MY" sz="4400" dirty="0">
              <a:solidFill>
                <a:schemeClr val="tx1"/>
              </a:solidFill>
              <a:effectLst>
                <a:glow rad="101600">
                  <a:srgbClr val="FF0000">
                    <a:alpha val="60000"/>
                  </a:srgbClr>
                </a:glow>
              </a:effectLst>
            </a:endParaRPr>
          </a:p>
        </p:txBody>
      </p:sp>
      <p:sp>
        <p:nvSpPr>
          <p:cNvPr id="9" name="Rectangle 8"/>
          <p:cNvSpPr/>
          <p:nvPr/>
        </p:nvSpPr>
        <p:spPr>
          <a:xfrm>
            <a:off x="1676400" y="3722688"/>
            <a:ext cx="7162800" cy="16875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Sentiasa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bertaubat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Allah, </a:t>
            </a:r>
            <a:r>
              <a:rPr lang="en-US" sz="2800" b="1" dirty="0" err="1">
                <a:effectLst>
                  <a:glow rad="101600">
                    <a:schemeClr val="tx1">
                      <a:alpha val="60000"/>
                    </a:schemeClr>
                  </a:glow>
                  <a:outerShdw blurRad="38100" dist="38100" dir="2700000" algn="tl">
                    <a:srgbClr val="000000">
                      <a:alpha val="43137"/>
                    </a:srgbClr>
                  </a:outerShdw>
                </a:effectLst>
              </a:rPr>
              <a:t>semat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keazaman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setiap</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kesalahan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dilakukan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kembali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pangkal</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jalan</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5" name="Picture 6"/>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990600" y="3124199"/>
            <a:ext cx="7162800" cy="3429001"/>
          </a:xfrm>
          <a:prstGeom prst="rect">
            <a:avLst/>
          </a:prstGeom>
          <a:noFill/>
          <a:ln w="9525">
            <a:noFill/>
            <a:miter lim="800000"/>
            <a:headEnd/>
            <a:tailEnd/>
          </a:ln>
          <a:effectLst>
            <a:softEdge rad="317500"/>
          </a:effectLst>
        </p:spPr>
      </p:pic>
      <p:pic>
        <p:nvPicPr>
          <p:cNvPr id="6"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11" name="TextBox 10"/>
          <p:cNvSpPr txBox="1"/>
          <p:nvPr/>
        </p:nvSpPr>
        <p:spPr>
          <a:xfrm>
            <a:off x="446088" y="280988"/>
            <a:ext cx="8534400" cy="1077912"/>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Firman</a:t>
            </a:r>
            <a:r>
              <a:rPr lang="en-US" sz="3200" dirty="0">
                <a:solidFill>
                  <a:schemeClr val="bg1"/>
                </a:solidFill>
                <a:effectLst>
                  <a:outerShdw blurRad="38100" dist="38100" dir="2700000" algn="tl">
                    <a:srgbClr val="000000">
                      <a:alpha val="43137"/>
                    </a:srgbClr>
                  </a:outerShdw>
                </a:effectLst>
                <a:latin typeface="+mn-lt"/>
                <a:cs typeface="+mn-cs"/>
              </a:rPr>
              <a:t> Allah </a:t>
            </a:r>
            <a:r>
              <a:rPr lang="en-US" sz="3200" dirty="0" err="1">
                <a:solidFill>
                  <a:schemeClr val="bg1"/>
                </a:solidFill>
                <a:effectLst>
                  <a:outerShdw blurRad="38100" dist="38100" dir="2700000" algn="tl">
                    <a:srgbClr val="000000">
                      <a:alpha val="43137"/>
                    </a:srgbClr>
                  </a:outerShdw>
                </a:effectLst>
                <a:latin typeface="+mn-lt"/>
                <a:cs typeface="+mn-cs"/>
              </a:rPr>
              <a:t>dalam</a:t>
            </a:r>
            <a:r>
              <a:rPr lang="en-US" sz="3200" dirty="0">
                <a:solidFill>
                  <a:schemeClr val="bg1"/>
                </a:solidFill>
                <a:effectLst>
                  <a:outerShdw blurRad="38100" dist="38100" dir="2700000" algn="tl">
                    <a:srgbClr val="000000">
                      <a:alpha val="43137"/>
                    </a:srgbClr>
                  </a:outerShdw>
                </a:effectLst>
                <a:latin typeface="+mn-lt"/>
                <a:cs typeface="+mn-cs"/>
              </a:rPr>
              <a:t> </a:t>
            </a:r>
          </a:p>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Surah</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smtClean="0">
                <a:solidFill>
                  <a:schemeClr val="bg1"/>
                </a:solidFill>
                <a:effectLst>
                  <a:outerShdw blurRad="38100" dist="38100" dir="2700000" algn="tl">
                    <a:srgbClr val="000000">
                      <a:alpha val="43137"/>
                    </a:srgbClr>
                  </a:outerShdw>
                </a:effectLst>
                <a:latin typeface="+mn-lt"/>
                <a:cs typeface="+mn-cs"/>
              </a:rPr>
              <a:t>At </a:t>
            </a:r>
            <a:r>
              <a:rPr lang="en-US" sz="3200" dirty="0" err="1" smtClean="0">
                <a:solidFill>
                  <a:schemeClr val="bg1"/>
                </a:solidFill>
                <a:effectLst>
                  <a:outerShdw blurRad="38100" dist="38100" dir="2700000" algn="tl">
                    <a:srgbClr val="000000">
                      <a:alpha val="43137"/>
                    </a:srgbClr>
                  </a:outerShdw>
                </a:effectLst>
                <a:latin typeface="+mn-lt"/>
                <a:cs typeface="+mn-cs"/>
              </a:rPr>
              <a:t>Tahrim</a:t>
            </a:r>
            <a:r>
              <a:rPr lang="en-US" sz="3200" dirty="0" smtClean="0">
                <a:solidFill>
                  <a:schemeClr val="bg1"/>
                </a:solidFill>
                <a:effectLst>
                  <a:outerShdw blurRad="38100" dist="38100" dir="2700000" algn="tl">
                    <a:srgbClr val="000000">
                      <a:alpha val="43137"/>
                    </a:srgbClr>
                  </a:outerShdw>
                </a:effectLst>
                <a:latin typeface="+mn-lt"/>
                <a:cs typeface="+mn-cs"/>
              </a:rPr>
              <a:t> </a:t>
            </a:r>
            <a:r>
              <a:rPr lang="en-US" sz="3200" dirty="0" err="1" smtClean="0">
                <a:solidFill>
                  <a:schemeClr val="bg1"/>
                </a:solidFill>
                <a:effectLst>
                  <a:outerShdw blurRad="38100" dist="38100" dir="2700000" algn="tl">
                    <a:srgbClr val="000000">
                      <a:alpha val="43137"/>
                    </a:srgbClr>
                  </a:outerShdw>
                </a:effectLst>
                <a:latin typeface="+mn-lt"/>
                <a:cs typeface="+mn-cs"/>
              </a:rPr>
              <a:t>Ayat</a:t>
            </a:r>
            <a:r>
              <a:rPr lang="en-US" sz="3200" dirty="0" smtClean="0">
                <a:solidFill>
                  <a:schemeClr val="bg1"/>
                </a:solidFill>
                <a:effectLst>
                  <a:outerShdw blurRad="38100" dist="38100" dir="2700000" algn="tl">
                    <a:srgbClr val="000000">
                      <a:alpha val="43137"/>
                    </a:srgbClr>
                  </a:outerShdw>
                </a:effectLst>
                <a:latin typeface="+mn-lt"/>
                <a:cs typeface="+mn-cs"/>
              </a:rPr>
              <a:t> 8</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12" name="Text Box 2"/>
          <p:cNvSpPr txBox="1">
            <a:spLocks noChangeArrowheads="1"/>
          </p:cNvSpPr>
          <p:nvPr/>
        </p:nvSpPr>
        <p:spPr bwMode="auto">
          <a:xfrm>
            <a:off x="457200" y="4075650"/>
            <a:ext cx="8229600" cy="2248950"/>
          </a:xfrm>
          <a:prstGeom prst="rect">
            <a:avLst/>
          </a:prstGeom>
          <a:noFill/>
          <a:ln w="38100">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Wahai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orang-orang</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yang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beriman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Bertaubatlah</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kepada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dengan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tuabat</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nasuha,Mudah</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mudahan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tuhan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akan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menghapuskan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kesalahan-kesalahan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
        <p:nvSpPr>
          <p:cNvPr id="13" name="Round Diagonal Corner Rectangle 12"/>
          <p:cNvSpPr/>
          <p:nvPr/>
        </p:nvSpPr>
        <p:spPr>
          <a:xfrm>
            <a:off x="914400" y="1524000"/>
            <a:ext cx="7467600" cy="2860358"/>
          </a:xfrm>
          <a:prstGeom prst="round2DiagRect">
            <a:avLst/>
          </a:prstGeom>
          <a:noFill/>
          <a:ln>
            <a:noFill/>
          </a:ln>
        </p:spPr>
        <p:txBody>
          <a:bodyPr wrap="square">
            <a:spAutoFit/>
          </a:bodyPr>
          <a:lstStyle/>
          <a:p>
            <a:pPr algn="ctr" rtl="1" fontAlgn="auto">
              <a:spcBef>
                <a:spcPts val="0"/>
              </a:spcBef>
              <a:spcAft>
                <a:spcPts val="0"/>
              </a:spcAft>
              <a:defRPr/>
            </a:pPr>
            <a:r>
              <a:rPr lang="ar-SA" sz="5400" b="1" dirty="0" smtClean="0">
                <a:ln>
                  <a:solidFill>
                    <a:schemeClr val="tx1"/>
                  </a:solidFill>
                </a:ln>
                <a:effectLst>
                  <a:glow rad="101600">
                    <a:schemeClr val="bg1">
                      <a:alpha val="60000"/>
                    </a:schemeClr>
                  </a:glow>
                </a:effectLst>
                <a:latin typeface="+mn-lt"/>
                <a:cs typeface="Traditional Arabic" pitchFamily="2" charset="-78"/>
              </a:rPr>
              <a:t>يَآ أَيُّهَا الَّذِيْنَ ءَامَنُوْا تُوْبُوْا إِلَى اللهِ تَوْبَةً نَصُوْحًا عَسَى رَبُّكُمْ أَنْ يُكَفِّرَ عَنْكُمْ سَيِّئَا تِكُمْ</a:t>
            </a:r>
            <a:endParaRPr lang="en-US" sz="6000" dirty="0">
              <a:ln>
                <a:solidFill>
                  <a:schemeClr val="tx1"/>
                </a:solidFill>
              </a:ln>
              <a:effectLst>
                <a:glow rad="101600">
                  <a:schemeClr val="bg1">
                    <a:alpha val="60000"/>
                  </a:schemeClr>
                </a:glow>
              </a:effectLst>
              <a:latin typeface="+mn-lt"/>
              <a:cs typeface="Traditional Arabic" pitchFamily="2"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sp>
        <p:nvSpPr>
          <p:cNvPr id="4" name="8-Point Star 3"/>
          <p:cNvSpPr/>
          <p:nvPr/>
        </p:nvSpPr>
        <p:spPr>
          <a:xfrm>
            <a:off x="381000" y="1981200"/>
            <a:ext cx="1219200" cy="1066800"/>
          </a:xfrm>
          <a:prstGeom prst="star8">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tx1"/>
                </a:solidFill>
                <a:effectLst>
                  <a:glow rad="101600">
                    <a:srgbClr val="FF0000">
                      <a:alpha val="60000"/>
                    </a:srgbClr>
                  </a:glow>
                </a:effectLst>
              </a:rPr>
              <a:t>3</a:t>
            </a:r>
            <a:endParaRPr lang="ms-MY" sz="4400" dirty="0">
              <a:solidFill>
                <a:schemeClr val="tx1"/>
              </a:solidFill>
              <a:effectLst>
                <a:glow rad="101600">
                  <a:srgbClr val="FF0000">
                    <a:alpha val="60000"/>
                  </a:srgbClr>
                </a:glow>
              </a:effectLst>
            </a:endParaRPr>
          </a:p>
        </p:txBody>
      </p:sp>
      <p:sp>
        <p:nvSpPr>
          <p:cNvPr id="5" name="Rectangle 4"/>
          <p:cNvSpPr/>
          <p:nvPr/>
        </p:nvSpPr>
        <p:spPr>
          <a:xfrm>
            <a:off x="1752600" y="1719263"/>
            <a:ext cx="7162800" cy="2090737"/>
          </a:xfrm>
          <a:prstGeom prst="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lin ang="135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Sentiasa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berusaha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mencari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keredhaan</a:t>
            </a:r>
            <a:r>
              <a:rPr lang="en-US" sz="2800" b="1" dirty="0">
                <a:effectLst>
                  <a:glow rad="101600">
                    <a:schemeClr val="tx1">
                      <a:alpha val="60000"/>
                    </a:schemeClr>
                  </a:glow>
                  <a:outerShdw blurRad="38100" dist="38100" dir="2700000" algn="tl">
                    <a:srgbClr val="000000">
                      <a:alpha val="43137"/>
                    </a:srgbClr>
                  </a:outerShdw>
                </a:effectLst>
              </a:rPr>
              <a:t> Allah </a:t>
            </a:r>
            <a:r>
              <a:rPr lang="en-US" sz="2800" b="1" dirty="0" err="1">
                <a:effectLst>
                  <a:glow rad="101600">
                    <a:schemeClr val="tx1">
                      <a:alpha val="60000"/>
                    </a:schemeClr>
                  </a:glow>
                  <a:outerShdw blurRad="38100" dist="38100" dir="2700000" algn="tl">
                    <a:srgbClr val="000000">
                      <a:alpha val="43137"/>
                    </a:srgbClr>
                  </a:outerShdw>
                </a:effectLst>
              </a:rPr>
              <a:t>setiap</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perbuatan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dunia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mendapat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balasan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akhirat</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6" name="8-Point Star 5"/>
          <p:cNvSpPr/>
          <p:nvPr/>
        </p:nvSpPr>
        <p:spPr>
          <a:xfrm>
            <a:off x="304800" y="4267200"/>
            <a:ext cx="1219200" cy="1066800"/>
          </a:xfrm>
          <a:prstGeom prst="star8">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400" dirty="0">
                <a:solidFill>
                  <a:schemeClr val="tx1"/>
                </a:solidFill>
                <a:effectLst>
                  <a:glow rad="101600">
                    <a:srgbClr val="FF0000">
                      <a:alpha val="60000"/>
                    </a:srgbClr>
                  </a:glow>
                </a:effectLst>
              </a:rPr>
              <a:t>4</a:t>
            </a:r>
            <a:endParaRPr lang="ms-MY" sz="4400" dirty="0">
              <a:solidFill>
                <a:schemeClr val="tx1"/>
              </a:solidFill>
              <a:effectLst>
                <a:glow rad="101600">
                  <a:srgbClr val="FF0000">
                    <a:alpha val="60000"/>
                  </a:srgbClr>
                </a:glow>
              </a:effectLst>
            </a:endParaRPr>
          </a:p>
        </p:txBody>
      </p:sp>
      <p:sp>
        <p:nvSpPr>
          <p:cNvPr id="8" name="Rectangle 7"/>
          <p:cNvSpPr/>
          <p:nvPr/>
        </p:nvSpPr>
        <p:spPr>
          <a:xfrm>
            <a:off x="1676400" y="4103688"/>
            <a:ext cx="7162800" cy="2220912"/>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Sentiasa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bergaul</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dengan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golongan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beriman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sambil</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berdakwah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golongan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jahat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untuk</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memberi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kesedaran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kepada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mereka</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9" name="TextBox 8"/>
          <p:cNvSpPr txBox="1"/>
          <p:nvPr/>
        </p:nvSpPr>
        <p:spPr>
          <a:xfrm>
            <a:off x="446088" y="280988"/>
            <a:ext cx="8534400" cy="1077912"/>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Langkah-langkah</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kepada</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Zikrul</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Maut</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iaitu</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Slide kubur11.PNG"/>
          <p:cNvPicPr>
            <a:picLocks noChangeAspect="1"/>
          </p:cNvPicPr>
          <p:nvPr/>
        </p:nvPicPr>
        <p:blipFill>
          <a:blip r:embed="rId2">
            <a:lum bright="-20000"/>
          </a:blip>
          <a:srcRect/>
          <a:stretch>
            <a:fillRect/>
          </a:stretch>
        </p:blipFill>
        <p:spPr bwMode="auto">
          <a:xfrm>
            <a:off x="0" y="0"/>
            <a:ext cx="9144000" cy="6843713"/>
          </a:xfrm>
          <a:prstGeom prst="rect">
            <a:avLst/>
          </a:prstGeom>
          <a:noFill/>
          <a:ln w="9525">
            <a:noFill/>
            <a:miter lim="800000"/>
            <a:headEnd/>
            <a:tailEnd/>
          </a:ln>
        </p:spPr>
      </p:pic>
      <p:pic>
        <p:nvPicPr>
          <p:cNvPr id="6"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7"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8"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4" name="TextBox 3"/>
          <p:cNvSpPr txBox="1"/>
          <p:nvPr/>
        </p:nvSpPr>
        <p:spPr>
          <a:xfrm>
            <a:off x="446088" y="280988"/>
            <a:ext cx="8534400" cy="1077912"/>
          </a:xfrm>
          <a:prstGeom prst="rect">
            <a:avLst/>
          </a:prstGeom>
          <a:noFill/>
        </p:spPr>
        <p:txBody>
          <a:bodyPr>
            <a:spAutoFit/>
          </a:bodyPr>
          <a:lstStyle/>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Firman</a:t>
            </a:r>
            <a:r>
              <a:rPr lang="en-US" sz="3200" dirty="0">
                <a:solidFill>
                  <a:schemeClr val="bg1"/>
                </a:solidFill>
                <a:effectLst>
                  <a:outerShdw blurRad="38100" dist="38100" dir="2700000" algn="tl">
                    <a:srgbClr val="000000">
                      <a:alpha val="43137"/>
                    </a:srgbClr>
                  </a:outerShdw>
                </a:effectLst>
                <a:latin typeface="+mn-lt"/>
                <a:cs typeface="+mn-cs"/>
              </a:rPr>
              <a:t> Allah </a:t>
            </a:r>
            <a:r>
              <a:rPr lang="en-US" sz="3200" dirty="0" err="1">
                <a:solidFill>
                  <a:schemeClr val="bg1"/>
                </a:solidFill>
                <a:effectLst>
                  <a:outerShdw blurRad="38100" dist="38100" dir="2700000" algn="tl">
                    <a:srgbClr val="000000">
                      <a:alpha val="43137"/>
                    </a:srgbClr>
                  </a:outerShdw>
                </a:effectLst>
                <a:latin typeface="+mn-lt"/>
                <a:cs typeface="+mn-cs"/>
              </a:rPr>
              <a:t>dalam</a:t>
            </a:r>
            <a:r>
              <a:rPr lang="en-US" sz="3200" dirty="0">
                <a:solidFill>
                  <a:schemeClr val="bg1"/>
                </a:solidFill>
                <a:effectLst>
                  <a:outerShdw blurRad="38100" dist="38100" dir="2700000" algn="tl">
                    <a:srgbClr val="000000">
                      <a:alpha val="43137"/>
                    </a:srgbClr>
                  </a:outerShdw>
                </a:effectLst>
                <a:latin typeface="+mn-lt"/>
                <a:cs typeface="+mn-cs"/>
              </a:rPr>
              <a:t> </a:t>
            </a:r>
          </a:p>
          <a:p>
            <a:pPr algn="ct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Surah</a:t>
            </a:r>
            <a:r>
              <a:rPr lang="en-US" sz="3200" dirty="0">
                <a:solidFill>
                  <a:schemeClr val="bg1"/>
                </a:solidFill>
                <a:effectLst>
                  <a:outerShdw blurRad="38100" dist="38100" dir="2700000" algn="tl">
                    <a:srgbClr val="000000">
                      <a:alpha val="43137"/>
                    </a:srgbClr>
                  </a:outerShdw>
                </a:effectLst>
                <a:latin typeface="+mn-lt"/>
                <a:cs typeface="+mn-cs"/>
              </a:rPr>
              <a:t> Al-</a:t>
            </a:r>
            <a:r>
              <a:rPr lang="en-US" sz="3200" dirty="0" err="1">
                <a:solidFill>
                  <a:schemeClr val="bg1"/>
                </a:solidFill>
                <a:effectLst>
                  <a:outerShdw blurRad="38100" dist="38100" dir="2700000" algn="tl">
                    <a:srgbClr val="000000">
                      <a:alpha val="43137"/>
                    </a:srgbClr>
                  </a:outerShdw>
                </a:effectLst>
                <a:latin typeface="+mn-lt"/>
                <a:cs typeface="+mn-cs"/>
              </a:rPr>
              <a:t>Kahf</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Ayat</a:t>
            </a:r>
            <a:r>
              <a:rPr lang="en-US" sz="3200" dirty="0">
                <a:solidFill>
                  <a:schemeClr val="bg1"/>
                </a:solidFill>
                <a:effectLst>
                  <a:outerShdw blurRad="38100" dist="38100" dir="2700000" algn="tl">
                    <a:srgbClr val="000000">
                      <a:alpha val="43137"/>
                    </a:srgbClr>
                  </a:outerShdw>
                </a:effectLst>
                <a:latin typeface="+mn-lt"/>
                <a:cs typeface="+mn-cs"/>
              </a:rPr>
              <a:t> 110</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9" name="Round Diagonal Corner Rectangle 8"/>
          <p:cNvSpPr/>
          <p:nvPr/>
        </p:nvSpPr>
        <p:spPr>
          <a:xfrm>
            <a:off x="914400" y="1679019"/>
            <a:ext cx="7467600" cy="4188381"/>
          </a:xfrm>
          <a:prstGeom prst="round2DiagRect">
            <a:avLst/>
          </a:prstGeom>
          <a:noFill/>
          <a:ln>
            <a:noFill/>
          </a:ln>
        </p:spPr>
        <p:txBody>
          <a:bodyPr wrap="square">
            <a:spAutoFit/>
          </a:bodyPr>
          <a:lstStyle/>
          <a:p>
            <a:pPr algn="ctr" rtl="1" fontAlgn="auto">
              <a:spcBef>
                <a:spcPts val="0"/>
              </a:spcBef>
              <a:spcAft>
                <a:spcPts val="0"/>
              </a:spcAft>
              <a:defRPr/>
            </a:pPr>
            <a:r>
              <a:rPr lang="ar-SA" sz="6000" b="1" dirty="0" smtClean="0">
                <a:ln>
                  <a:solidFill>
                    <a:schemeClr val="tx1"/>
                  </a:solidFill>
                </a:ln>
                <a:effectLst>
                  <a:glow rad="101600">
                    <a:schemeClr val="bg1">
                      <a:alpha val="60000"/>
                    </a:schemeClr>
                  </a:glow>
                </a:effectLst>
                <a:latin typeface="+mn-lt"/>
                <a:cs typeface="Traditional Arabic" pitchFamily="2" charset="-78"/>
              </a:rPr>
              <a:t>قُلْ إِنَّمَآ أَنَاْ بَشَرٌ مِثْلُكُمْ يُوْحَى إِلَّى أَنَّمَآ إِلَهُكُمْ  إِلَهٌ وَاحِدٌ فَمَنْ كَانَ يَرْجُوْ لِقَآءَ رَبِّهِ فَلْيَعْمَلْ عَمَلاً صَالِحًا وَلاَ يُشْرِكْ بِعِبَادَةِ رَبِّهِ أَحَدًا</a:t>
            </a:r>
            <a:endParaRPr lang="en-US" sz="6600" dirty="0">
              <a:ln>
                <a:solidFill>
                  <a:schemeClr val="tx1"/>
                </a:solidFill>
              </a:ln>
              <a:effectLst>
                <a:glow rad="101600">
                  <a:schemeClr val="bg1">
                    <a:alpha val="60000"/>
                  </a:schemeClr>
                </a:glow>
              </a:effectLst>
              <a:latin typeface="+mn-lt"/>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Slide kubur11.PNG"/>
          <p:cNvPicPr>
            <a:picLocks noChangeAspect="1"/>
          </p:cNvPicPr>
          <p:nvPr/>
        </p:nvPicPr>
        <p:blipFill>
          <a:blip r:embed="rId2">
            <a:lum bright="-20000"/>
          </a:blip>
          <a:srcRect/>
          <a:stretch>
            <a:fillRect/>
          </a:stretch>
        </p:blipFill>
        <p:spPr bwMode="auto">
          <a:xfrm>
            <a:off x="0" y="0"/>
            <a:ext cx="9144000" cy="6843713"/>
          </a:xfrm>
          <a:prstGeom prst="rect">
            <a:avLst/>
          </a:prstGeom>
          <a:noFill/>
          <a:ln w="9525">
            <a:noFill/>
            <a:miter lim="800000"/>
            <a:headEnd/>
            <a:tailEnd/>
          </a:ln>
        </p:spPr>
      </p:pic>
      <p:pic>
        <p:nvPicPr>
          <p:cNvPr id="5"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6" name="Picture 3"/>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7" name="TextBox 6"/>
          <p:cNvSpPr txBox="1"/>
          <p:nvPr/>
        </p:nvSpPr>
        <p:spPr>
          <a:xfrm>
            <a:off x="446088" y="280988"/>
            <a:ext cx="8534400" cy="584775"/>
          </a:xfrm>
          <a:prstGeom prst="rect">
            <a:avLst/>
          </a:prstGeom>
          <a:noFill/>
        </p:spPr>
        <p:txBody>
          <a:bodyPr>
            <a:spAutoFit/>
          </a:bodyPr>
          <a:lstStyle/>
          <a:p>
            <a:pPr algn="ctr" fontAlgn="auto">
              <a:spcBef>
                <a:spcPts val="0"/>
              </a:spcBef>
              <a:spcAft>
                <a:spcPts val="0"/>
              </a:spcAft>
              <a:defRPr/>
            </a:pPr>
            <a:r>
              <a:rPr lang="en-US" sz="3200" dirty="0" err="1" smtClean="0">
                <a:solidFill>
                  <a:schemeClr val="bg1"/>
                </a:solidFill>
                <a:effectLst>
                  <a:outerShdw blurRad="38100" dist="38100" dir="2700000" algn="tl">
                    <a:srgbClr val="000000">
                      <a:alpha val="43137"/>
                    </a:srgbClr>
                  </a:outerShdw>
                </a:effectLst>
                <a:latin typeface="+mn-lt"/>
                <a:cs typeface="+mn-cs"/>
              </a:rPr>
              <a:t>Maksud</a:t>
            </a:r>
            <a:r>
              <a:rPr lang="en-US" sz="3200" dirty="0" smtClean="0">
                <a:solidFill>
                  <a:schemeClr val="bg1"/>
                </a:solidFill>
                <a:effectLst>
                  <a:outerShdw blurRad="38100" dist="38100" dir="2700000" algn="tl">
                    <a:srgbClr val="000000">
                      <a:alpha val="43137"/>
                    </a:srgbClr>
                  </a:outerShdw>
                </a:effectLst>
                <a:latin typeface="+mn-lt"/>
                <a:cs typeface="+mn-cs"/>
              </a:rPr>
              <a:t> </a:t>
            </a:r>
            <a:r>
              <a:rPr lang="en-US" sz="3200" dirty="0" err="1" smtClean="0">
                <a:solidFill>
                  <a:schemeClr val="bg1"/>
                </a:solidFill>
                <a:effectLst>
                  <a:outerShdw blurRad="38100" dist="38100" dir="2700000" algn="tl">
                    <a:srgbClr val="000000">
                      <a:alpha val="43137"/>
                    </a:srgbClr>
                  </a:outerShdw>
                </a:effectLst>
                <a:latin typeface="+mn-lt"/>
                <a:cs typeface="+mn-cs"/>
              </a:rPr>
              <a:t>ayat</a:t>
            </a:r>
            <a:r>
              <a:rPr lang="en-US" sz="3200" dirty="0" smtClean="0">
                <a:solidFill>
                  <a:schemeClr val="bg1"/>
                </a:solidFill>
                <a:effectLst>
                  <a:outerShdw blurRad="38100" dist="38100" dir="2700000" algn="tl">
                    <a:srgbClr val="000000">
                      <a:alpha val="43137"/>
                    </a:srgbClr>
                  </a:outerShdw>
                </a:effectLst>
                <a:latin typeface="+mn-lt"/>
                <a:cs typeface="+mn-cs"/>
              </a:rPr>
              <a:t>:</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8" name="TextBox 7"/>
          <p:cNvSpPr txBox="1"/>
          <p:nvPr/>
        </p:nvSpPr>
        <p:spPr>
          <a:xfrm>
            <a:off x="457200" y="1696283"/>
            <a:ext cx="8534400" cy="4247317"/>
          </a:xfrm>
          <a:prstGeom prst="rect">
            <a:avLst/>
          </a:prstGeom>
          <a:solidFill>
            <a:srgbClr val="FFC000">
              <a:alpha val="40000"/>
            </a:srgbClr>
          </a:solidFill>
        </p:spPr>
        <p:txBody>
          <a:bodyPr>
            <a:spAutoFit/>
          </a:bodyPr>
          <a:lstStyle/>
          <a:p>
            <a:pPr fontAlgn="auto">
              <a:spcBef>
                <a:spcPts val="0"/>
              </a:spcBef>
              <a:spcAft>
                <a:spcPts val="0"/>
              </a:spcAft>
              <a:defRPr/>
            </a:pP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Maksudnya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p>
          <a:p>
            <a:pPr algn="ctr" fontAlgn="auto">
              <a:spcBef>
                <a:spcPts val="0"/>
              </a:spcBef>
              <a:spcAft>
                <a:spcPts val="0"/>
              </a:spcAft>
              <a:defRPr/>
            </a:pP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Katakanlah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Wahai</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Muhammad””</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Sesungguhnya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aku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hanyalah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seorang</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manusia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seperti</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kamu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diwahikan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kepadaku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bahawa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tuhan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kamu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hanyalah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tuhan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yang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satu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oleh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itu</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sesiapa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yang </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percaya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berharap</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akan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pertemuan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dengan</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Tuhannya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hendaklah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ia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mengerjakan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amal</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yang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soleh</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janganlah</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ia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mempersekutukan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sesiapapun</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dalam</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ibadatnya</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kepada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Tuhannya</a:t>
            </a:r>
            <a:r>
              <a:rPr lang="en-US" sz="30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3000" b="1" i="1" dirty="0" smtClean="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t>
            </a:r>
            <a:endParaRPr lang="en-US" sz="3000" i="1" dirty="0">
              <a:solidFill>
                <a:schemeClr val="bg1"/>
              </a:solidFill>
              <a:effectLst>
                <a:glow rad="101600">
                  <a:schemeClr val="bg1">
                    <a:alpha val="60000"/>
                  </a:schemeClr>
                </a:glow>
                <a:outerShdw blurRad="38100" dist="38100" dir="2700000" algn="tl">
                  <a:srgbClr val="000000">
                    <a:alpha val="43137"/>
                  </a:srgbClr>
                </a:outerShdw>
              </a:effectLst>
              <a:latin typeface="+mn-lt"/>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Slide kubur11.PNG"/>
          <p:cNvPicPr>
            <a:picLocks noChangeAspect="1"/>
          </p:cNvPicPr>
          <p:nvPr/>
        </p:nvPicPr>
        <p:blipFill>
          <a:blip r:embed="rId2">
            <a:lum bright="-10000"/>
          </a:blip>
          <a:srcRect/>
          <a:stretch>
            <a:fillRect/>
          </a:stretch>
        </p:blipFill>
        <p:spPr bwMode="auto">
          <a:xfrm>
            <a:off x="0" y="0"/>
            <a:ext cx="9144000" cy="6858000"/>
          </a:xfrm>
          <a:prstGeom prst="rect">
            <a:avLst/>
          </a:prstGeom>
          <a:noFill/>
          <a:ln w="9525">
            <a:noFill/>
            <a:miter lim="800000"/>
            <a:headEnd/>
            <a:tailEnd/>
          </a:ln>
        </p:spPr>
      </p:pic>
      <p:pic>
        <p:nvPicPr>
          <p:cNvPr id="7"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615156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Pujian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Kepada</a:t>
            </a:r>
            <a:r>
              <a:rPr lang="en-US" sz="3200" dirty="0">
                <a:solidFill>
                  <a:schemeClr val="bg1"/>
                </a:solidFill>
                <a:effectLst>
                  <a:outerShdw blurRad="38100" dist="38100" dir="2700000" algn="tl">
                    <a:srgbClr val="000000">
                      <a:alpha val="43137"/>
                    </a:srgbClr>
                  </a:outerShdw>
                </a:effectLst>
                <a:latin typeface="+mn-lt"/>
                <a:cs typeface="+mn-cs"/>
              </a:rPr>
              <a:t> Allah S.W.T.</a:t>
            </a:r>
          </a:p>
        </p:txBody>
      </p:sp>
      <p:sp>
        <p:nvSpPr>
          <p:cNvPr id="4" name="Round Diagonal Corner Rectangle 3"/>
          <p:cNvSpPr/>
          <p:nvPr/>
        </p:nvSpPr>
        <p:spPr>
          <a:xfrm>
            <a:off x="914400" y="1676400"/>
            <a:ext cx="7467600" cy="1940957"/>
          </a:xfrm>
          <a:prstGeom prst="round2DiagRect">
            <a:avLst/>
          </a:prstGeom>
          <a:noFill/>
          <a:ln>
            <a:noFill/>
          </a:ln>
        </p:spPr>
        <p:txBody>
          <a:bodyPr wrap="square">
            <a:spAutoFit/>
          </a:bodyPr>
          <a:lstStyle/>
          <a:p>
            <a:pPr algn="ctr" fontAlgn="auto">
              <a:spcBef>
                <a:spcPts val="0"/>
              </a:spcBef>
              <a:spcAft>
                <a:spcPts val="0"/>
              </a:spcAft>
              <a:defRPr/>
            </a:pPr>
            <a:r>
              <a:rPr lang="ar-EG" sz="5400" b="1" dirty="0">
                <a:ln>
                  <a:solidFill>
                    <a:schemeClr val="tx1"/>
                  </a:solidFill>
                </a:ln>
                <a:effectLst>
                  <a:glow rad="101600">
                    <a:schemeClr val="bg1">
                      <a:alpha val="60000"/>
                    </a:schemeClr>
                  </a:glow>
                </a:effectLst>
                <a:cs typeface="Traditional Arabic" pitchFamily="2" charset="-78"/>
              </a:rPr>
              <a:t>الْحَمْدُ ِللهِ الَّذِيْ خَلَقَ الْمَوْتَ وَالْحَيَاةَ لِيَبْلُوَ النَّاسَ أَيُّهُمْ أَحْسَنُ عَمَلاً</a:t>
            </a:r>
            <a:endParaRPr lang="en-US" sz="6000" dirty="0">
              <a:ln>
                <a:solidFill>
                  <a:schemeClr val="tx1"/>
                </a:solidFill>
              </a:ln>
              <a:effectLst>
                <a:glow rad="101600">
                  <a:schemeClr val="bg1">
                    <a:alpha val="60000"/>
                  </a:schemeClr>
                </a:glow>
              </a:effectLst>
              <a:latin typeface="+mn-lt"/>
              <a:cs typeface="Traditional Arabic" pitchFamily="2" charset="-78"/>
            </a:endParaRPr>
          </a:p>
        </p:txBody>
      </p:sp>
      <p:sp>
        <p:nvSpPr>
          <p:cNvPr id="5" name="TextBox 4"/>
          <p:cNvSpPr txBox="1"/>
          <p:nvPr/>
        </p:nvSpPr>
        <p:spPr>
          <a:xfrm>
            <a:off x="685800" y="3733800"/>
            <a:ext cx="8001000" cy="2062103"/>
          </a:xfrm>
          <a:prstGeom prst="rect">
            <a:avLst/>
          </a:prstGeom>
          <a:noFill/>
          <a:ln w="38100">
            <a:noFill/>
          </a:ln>
        </p:spPr>
        <p:txBody>
          <a:bodyPr wrap="square">
            <a:spAutoFit/>
          </a:bodyPr>
          <a:lstStyle/>
          <a:p>
            <a:pPr algn="ctr" fontAlgn="auto">
              <a:spcBef>
                <a:spcPts val="0"/>
              </a:spcBef>
              <a:spcAft>
                <a:spcPts val="0"/>
              </a:spcAft>
              <a:defRPr/>
            </a:pP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Segala</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puji-pujian</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bagi</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Allah S.W.T. </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yang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menjadikan</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kematian</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dan</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kehidupan</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untuk</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menguji</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manusia</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siapakah</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yang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baik</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rPr>
              <a:t>amalannya</a:t>
            </a:r>
            <a:endPar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4"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sp>
        <p:nvSpPr>
          <p:cNvPr id="4" name="Rectangle 3"/>
          <p:cNvSpPr/>
          <p:nvPr/>
        </p:nvSpPr>
        <p:spPr>
          <a:xfrm>
            <a:off x="1524000" y="153988"/>
            <a:ext cx="6629400" cy="1323439"/>
          </a:xfrm>
          <a:prstGeom prst="rect">
            <a:avLst/>
          </a:prstGeom>
        </p:spPr>
        <p:txBody>
          <a:bodyPr>
            <a:spAutoFit/>
          </a:bodyPr>
          <a:lstStyle/>
          <a:p>
            <a:pPr algn="ctr">
              <a:defRPr/>
            </a:pPr>
            <a:r>
              <a:rPr lang="en-US" sz="4000" b="1" dirty="0" err="1">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Doa</a:t>
            </a:r>
            <a:r>
              <a:rPr lang="en-US" sz="4000" b="1" dirty="0">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 </a:t>
            </a:r>
          </a:p>
          <a:p>
            <a:pPr algn="ctr">
              <a:defRPr/>
            </a:pPr>
            <a:r>
              <a:rPr lang="en-US" sz="4000" b="1" dirty="0" err="1">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Antara</a:t>
            </a:r>
            <a:r>
              <a:rPr lang="en-US" sz="4000" b="1" dirty="0">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 </a:t>
            </a:r>
            <a:r>
              <a:rPr lang="en-US" sz="4000" b="1" dirty="0" err="1">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Dua</a:t>
            </a:r>
            <a:r>
              <a:rPr lang="en-US" sz="4000" b="1" dirty="0">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 </a:t>
            </a:r>
            <a:r>
              <a:rPr lang="en-US" sz="4000" b="1" dirty="0" err="1">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rPr>
              <a:t>Khutbah</a:t>
            </a:r>
            <a:endParaRPr lang="en-US" sz="4000" dirty="0">
              <a:ln w="28575">
                <a:solidFill>
                  <a:schemeClr val="tx1"/>
                </a:solidFill>
              </a:ln>
              <a:solidFill>
                <a:schemeClr val="bg1"/>
              </a:solidFill>
              <a:effectLst>
                <a:glow rad="228600">
                  <a:schemeClr val="accent3">
                    <a:satMod val="175000"/>
                    <a:alpha val="40000"/>
                  </a:schemeClr>
                </a:glow>
                <a:outerShdw blurRad="38100" dist="38100" dir="2700000" algn="tl">
                  <a:srgbClr val="C0C0C0"/>
                </a:outerShdw>
              </a:effectLst>
              <a:latin typeface="+mj-lt"/>
            </a:endParaRPr>
          </a:p>
        </p:txBody>
      </p:sp>
      <p:pic>
        <p:nvPicPr>
          <p:cNvPr id="20484" name="Picture 4" descr="http://fpx.terengganu.gov.my/berita/1/image/aku%20PJ/apelajar/PELAJAR-3.jpg"/>
          <p:cNvPicPr>
            <a:picLocks noChangeAspect="1" noChangeArrowheads="1"/>
          </p:cNvPicPr>
          <p:nvPr/>
        </p:nvPicPr>
        <p:blipFill>
          <a:blip r:embed="rId3"/>
          <a:srcRect/>
          <a:stretch>
            <a:fillRect/>
          </a:stretch>
        </p:blipFill>
        <p:spPr bwMode="auto">
          <a:xfrm>
            <a:off x="2495550" y="1247775"/>
            <a:ext cx="6877050" cy="5610225"/>
          </a:xfrm>
          <a:prstGeom prst="rect">
            <a:avLst/>
          </a:prstGeom>
          <a:ln>
            <a:noFill/>
          </a:ln>
          <a:effectLst>
            <a:softEdge rad="635000"/>
          </a:effectLst>
        </p:spPr>
      </p:pic>
      <p:sp>
        <p:nvSpPr>
          <p:cNvPr id="3" name="Rectangle 2"/>
          <p:cNvSpPr/>
          <p:nvPr/>
        </p:nvSpPr>
        <p:spPr>
          <a:xfrm>
            <a:off x="270510" y="1752600"/>
            <a:ext cx="8187690" cy="3539430"/>
          </a:xfrm>
          <a:prstGeom prst="rect">
            <a:avLst/>
          </a:prstGeom>
        </p:spPr>
        <p:txBody>
          <a:bodyPr>
            <a:spAutoFit/>
          </a:bodyPr>
          <a:lstStyle/>
          <a:p>
            <a:pPr>
              <a:defRPr/>
            </a:pP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Aamiin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Ya</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Rabbal</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Aalamin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a:t>
            </a:r>
          </a:p>
          <a:p>
            <a:pPr>
              <a:defRPr/>
            </a:pP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Tuhan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Yang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Memperkenankan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Doa</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Orang-orang</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Yang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Taat</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Berilah</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Taufik</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Kepada</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Kami</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endParaRPr lang="en-US" sz="2800" b="1" dirty="0">
              <a:ln>
                <a:solidFill>
                  <a:schemeClr val="tx1"/>
                </a:solidFill>
              </a:ln>
              <a:effectLst>
                <a:glow rad="101600">
                  <a:schemeClr val="bg1">
                    <a:alpha val="60000"/>
                  </a:schemeClr>
                </a:glow>
                <a:outerShdw blurRad="38100" dist="38100" dir="2700000" algn="tl">
                  <a:srgbClr val="C0C0C0"/>
                </a:outerShdw>
              </a:effectLst>
              <a:latin typeface="+mj-lt"/>
            </a:endParaRPr>
          </a:p>
          <a:p>
            <a:pPr>
              <a:defRPr/>
            </a:pP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Di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Dalam</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Mentaatimu</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Ampunilah</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Kepada</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Mereka</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endParaRPr lang="en-US" sz="2800" b="1" dirty="0">
              <a:ln>
                <a:solidFill>
                  <a:schemeClr val="tx1"/>
                </a:solidFill>
              </a:ln>
              <a:effectLst>
                <a:glow rad="101600">
                  <a:schemeClr val="bg1">
                    <a:alpha val="60000"/>
                  </a:schemeClr>
                </a:glow>
                <a:outerShdw blurRad="38100" dist="38100" dir="2700000" algn="tl">
                  <a:srgbClr val="C0C0C0"/>
                </a:outerShdw>
              </a:effectLst>
              <a:latin typeface="+mj-lt"/>
            </a:endParaRPr>
          </a:p>
          <a:p>
            <a:pPr>
              <a:defRPr/>
            </a:pP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Yang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Memohon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 </a:t>
            </a: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Keampunan</a:t>
            </a:r>
            <a:r>
              <a:rPr lang="en-US" sz="2800" b="1" dirty="0">
                <a:ln>
                  <a:solidFill>
                    <a:schemeClr val="tx1"/>
                  </a:solidFill>
                </a:ln>
                <a:effectLst>
                  <a:glow rad="101600">
                    <a:schemeClr val="bg1">
                      <a:alpha val="60000"/>
                    </a:schemeClr>
                  </a:glow>
                  <a:outerShdw blurRad="38100" dist="38100" dir="2700000" algn="tl">
                    <a:srgbClr val="C0C0C0"/>
                  </a:outerShdw>
                </a:effectLst>
                <a:latin typeface="+mj-lt"/>
              </a:rPr>
              <a:t>.</a:t>
            </a:r>
          </a:p>
          <a:p>
            <a:pPr>
              <a:defRPr/>
            </a:pPr>
            <a:r>
              <a:rPr lang="en-US" sz="2800" b="1" dirty="0" err="1">
                <a:ln>
                  <a:solidFill>
                    <a:schemeClr val="tx1"/>
                  </a:solidFill>
                </a:ln>
                <a:effectLst>
                  <a:glow rad="101600">
                    <a:schemeClr val="bg1">
                      <a:alpha val="60000"/>
                    </a:schemeClr>
                  </a:glow>
                  <a:outerShdw blurRad="38100" dist="38100" dir="2700000" algn="tl">
                    <a:srgbClr val="C0C0C0"/>
                  </a:outerShdw>
                </a:effectLst>
                <a:latin typeface="+mj-lt"/>
              </a:rPr>
              <a:t>Aamiin</a:t>
            </a:r>
            <a:endParaRPr lang="en-US" sz="2800" b="1" dirty="0">
              <a:ln>
                <a:solidFill>
                  <a:schemeClr val="tx1"/>
                </a:solidFill>
              </a:ln>
              <a:effectLst>
                <a:glow rad="101600">
                  <a:schemeClr val="bg1">
                    <a:alpha val="60000"/>
                  </a:schemeClr>
                </a:glow>
                <a:outerShdw blurRad="38100" dist="38100" dir="2700000" algn="tl">
                  <a:srgbClr val="C0C0C0"/>
                </a:outerShdw>
              </a:effectLst>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descr="Slide kubur1.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2531" name="Picture 3"/>
          <p:cNvPicPr>
            <a:picLocks noChangeAspect="1" noChangeArrowheads="1"/>
          </p:cNvPicPr>
          <p:nvPr/>
        </p:nvPicPr>
        <p:blipFill>
          <a:blip r:embed="rId3"/>
          <a:srcRect/>
          <a:stretch>
            <a:fillRect/>
          </a:stretch>
        </p:blipFill>
        <p:spPr bwMode="auto">
          <a:xfrm>
            <a:off x="914400" y="609600"/>
            <a:ext cx="7742238" cy="1670050"/>
          </a:xfrm>
          <a:prstGeom prst="rect">
            <a:avLst/>
          </a:prstGeom>
          <a:noFill/>
          <a:ln w="9525">
            <a:noFill/>
            <a:miter lim="800000"/>
            <a:headEnd/>
            <a:tailEnd/>
          </a:ln>
        </p:spPr>
      </p:pic>
      <p:sp>
        <p:nvSpPr>
          <p:cNvPr id="15" name="TextBox 14"/>
          <p:cNvSpPr txBox="1"/>
          <p:nvPr/>
        </p:nvSpPr>
        <p:spPr>
          <a:xfrm>
            <a:off x="8092109" y="1524000"/>
            <a:ext cx="1051891" cy="1107996"/>
          </a:xfrm>
          <a:prstGeom prst="rect">
            <a:avLst/>
          </a:prstGeom>
          <a:noFill/>
        </p:spPr>
        <p:txBody>
          <a:bodyPr wrap="none">
            <a:spAutoFit/>
          </a:bodyPr>
          <a:lstStyle/>
          <a:p>
            <a:pPr fontAlgn="auto">
              <a:spcBef>
                <a:spcPts val="0"/>
              </a:spcBef>
              <a:spcAft>
                <a:spcPts val="0"/>
              </a:spcAft>
              <a:defRPr/>
            </a:pPr>
            <a:r>
              <a:rPr lang="en-US" sz="6600" dirty="0">
                <a:ln>
                  <a:solidFill>
                    <a:srgbClr val="FFC000"/>
                  </a:solidFill>
                </a:ln>
                <a:noFill/>
                <a:latin typeface="ButtonButton" pitchFamily="2" charset="0"/>
                <a:cs typeface="+mn-cs"/>
              </a:rPr>
              <a:t>,,h</a:t>
            </a:r>
          </a:p>
        </p:txBody>
      </p:sp>
      <p:pic>
        <p:nvPicPr>
          <p:cNvPr id="5" name="Picture 3"/>
          <p:cNvPicPr>
            <a:picLocks noChangeAspect="1" noChangeArrowheads="1"/>
          </p:cNvPicPr>
          <p:nvPr/>
        </p:nvPicPr>
        <p:blipFill>
          <a:blip r:embed="rId4"/>
          <a:srcRect/>
          <a:stretch>
            <a:fillRect/>
          </a:stretch>
        </p:blipFill>
        <p:spPr bwMode="auto">
          <a:xfrm>
            <a:off x="1524000" y="1981200"/>
            <a:ext cx="6248400" cy="2657902"/>
          </a:xfrm>
          <a:prstGeom prst="rect">
            <a:avLst/>
          </a:prstGeom>
          <a:noFill/>
          <a:ln w="9525">
            <a:noFill/>
            <a:miter lim="800000"/>
            <a:headEnd/>
            <a:tailEnd/>
          </a:ln>
          <a:effectLst>
            <a:innerShdw blurRad="114300">
              <a:prstClr val="black"/>
            </a:innerShdw>
          </a:effectLst>
          <a:scene3d>
            <a:camera prst="perspectiveFront"/>
            <a:lightRig rig="threePt" dir="t"/>
          </a:scene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6"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7"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8"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3" name="TextBox 2"/>
          <p:cNvSpPr txBox="1"/>
          <p:nvPr/>
        </p:nvSpPr>
        <p:spPr>
          <a:xfrm>
            <a:off x="609600" y="381000"/>
            <a:ext cx="8534400" cy="646113"/>
          </a:xfrm>
          <a:prstGeom prst="rect">
            <a:avLst/>
          </a:prstGeom>
          <a:noFill/>
        </p:spPr>
        <p:txBody>
          <a:bodyPr>
            <a:spAutoFit/>
          </a:bodyPr>
          <a:lstStyle/>
          <a:p>
            <a:pPr algn="ctr" fontAlgn="auto">
              <a:spcBef>
                <a:spcPts val="0"/>
              </a:spcBef>
              <a:spcAft>
                <a:spcPts val="0"/>
              </a:spcAft>
              <a:defRPr/>
            </a:pPr>
            <a:r>
              <a:rPr lang="en-US" sz="3600" dirty="0" err="1">
                <a:solidFill>
                  <a:schemeClr val="bg1"/>
                </a:solidFill>
                <a:effectLst>
                  <a:outerShdw blurRad="38100" dist="38100" dir="2700000" algn="tl">
                    <a:srgbClr val="000000">
                      <a:alpha val="43137"/>
                    </a:srgbClr>
                  </a:outerShdw>
                </a:effectLst>
                <a:latin typeface="Arial Black" pitchFamily="34" charset="0"/>
                <a:cs typeface="+mn-cs"/>
              </a:rPr>
              <a:t>Pujian</a:t>
            </a:r>
            <a:r>
              <a:rPr lang="en-US" sz="3600" dirty="0">
                <a:solidFill>
                  <a:schemeClr val="bg1"/>
                </a:solidFill>
                <a:effectLst>
                  <a:outerShdw blurRad="38100" dist="38100" dir="2700000" algn="tl">
                    <a:srgbClr val="000000">
                      <a:alpha val="43137"/>
                    </a:srgbClr>
                  </a:outerShdw>
                </a:effectLst>
                <a:latin typeface="Arial Black" pitchFamily="34" charset="0"/>
                <a:cs typeface="+mn-cs"/>
              </a:rPr>
              <a:t> </a:t>
            </a:r>
            <a:r>
              <a:rPr lang="en-US" sz="3600" dirty="0" err="1">
                <a:solidFill>
                  <a:schemeClr val="bg1"/>
                </a:solidFill>
                <a:effectLst>
                  <a:outerShdw blurRad="38100" dist="38100" dir="2700000" algn="tl">
                    <a:srgbClr val="000000">
                      <a:alpha val="43137"/>
                    </a:srgbClr>
                  </a:outerShdw>
                </a:effectLst>
                <a:latin typeface="Arial Black" pitchFamily="34" charset="0"/>
                <a:cs typeface="+mn-cs"/>
              </a:rPr>
              <a:t>Kepada</a:t>
            </a:r>
            <a:r>
              <a:rPr lang="en-US" sz="3600" dirty="0">
                <a:solidFill>
                  <a:schemeClr val="bg1"/>
                </a:solidFill>
                <a:effectLst>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1219200" y="1905000"/>
            <a:ext cx="7086600" cy="1862138"/>
          </a:xfrm>
          <a:prstGeom prst="rect">
            <a:avLst/>
          </a:prstGeom>
          <a:noFill/>
          <a:ln w="38100">
            <a:noFill/>
          </a:ln>
        </p:spPr>
        <p:txBody>
          <a:bodyPr>
            <a:spAutoFit/>
          </a:bodyPr>
          <a:lstStyle/>
          <a:p>
            <a:pPr algn="ctr" fontAlgn="auto">
              <a:spcBef>
                <a:spcPts val="0"/>
              </a:spcBef>
              <a:spcAft>
                <a:spcPts val="0"/>
              </a:spcAft>
              <a:defRPr/>
            </a:pPr>
            <a:r>
              <a:rPr lang="ar-SA" sz="11500" b="1" dirty="0">
                <a:ln w="28575">
                  <a:solidFill>
                    <a:schemeClr val="tx1"/>
                  </a:solidFill>
                  <a:prstDash val="solid"/>
                </a:ln>
                <a:solidFill>
                  <a:schemeClr val="bg1"/>
                </a:solidFill>
                <a:effectLst>
                  <a:glow rad="101600">
                    <a:schemeClr val="accent6">
                      <a:lumMod val="50000"/>
                      <a:alpha val="60000"/>
                    </a:schemeClr>
                  </a:glow>
                  <a:outerShdw blurRad="41275" dist="20320" dir="1800000" algn="tl" rotWithShape="0">
                    <a:srgbClr val="000000">
                      <a:alpha val="40000"/>
                    </a:srgbClr>
                  </a:outerShdw>
                </a:effectLst>
                <a:latin typeface="+mn-lt"/>
                <a:cs typeface="Traditional Arabic" pitchFamily="2" charset="-78"/>
              </a:rPr>
              <a:t>الْحَمْد ُلِلَّهِ </a:t>
            </a:r>
            <a:endParaRPr lang="en-US" sz="11500" b="1" dirty="0">
              <a:ln w="28575">
                <a:solidFill>
                  <a:schemeClr val="tx1"/>
                </a:solidFill>
                <a:prstDash val="solid"/>
              </a:ln>
              <a:solidFill>
                <a:schemeClr val="bg1"/>
              </a:solidFill>
              <a:effectLst>
                <a:glow rad="101600">
                  <a:schemeClr val="accent6">
                    <a:lumMod val="50000"/>
                    <a:alpha val="60000"/>
                  </a:schemeClr>
                </a:glow>
                <a:outerShdw blurRad="41275" dist="20320" dir="1800000" algn="tl" rotWithShape="0">
                  <a:srgbClr val="000000">
                    <a:alpha val="40000"/>
                  </a:srgbClr>
                </a:outerShdw>
              </a:effectLst>
              <a:latin typeface="+mn-lt"/>
              <a:cs typeface="Traditional Arabic" pitchFamily="2" charset="-78"/>
            </a:endParaRPr>
          </a:p>
        </p:txBody>
      </p:sp>
      <p:sp>
        <p:nvSpPr>
          <p:cNvPr id="5" name="TextBox 4"/>
          <p:cNvSpPr txBox="1"/>
          <p:nvPr/>
        </p:nvSpPr>
        <p:spPr>
          <a:xfrm>
            <a:off x="1219200" y="3735388"/>
            <a:ext cx="7086600" cy="1446212"/>
          </a:xfrm>
          <a:prstGeom prst="rect">
            <a:avLst/>
          </a:prstGeom>
          <a:noFill/>
          <a:ln w="57150">
            <a:noFill/>
          </a:ln>
        </p:spPr>
        <p:txBody>
          <a:bodyPr>
            <a:spAutoFit/>
          </a:bodyPr>
          <a:lstStyle/>
          <a:p>
            <a:pPr algn="ctr" fontAlgn="auto">
              <a:spcBef>
                <a:spcPts val="0"/>
              </a:spcBef>
              <a:spcAft>
                <a:spcPts val="0"/>
              </a:spcAft>
              <a:defRPr/>
            </a:pP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Segala</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puji-pujian</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hanya</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t>
            </a:r>
            <a:r>
              <a:rPr lang="en-US" sz="4400" b="1" dirty="0" err="1">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bagi</a:t>
            </a:r>
            <a:r>
              <a:rPr lang="en-US" sz="4400" b="1" dirty="0">
                <a:ln>
                  <a:solidFill>
                    <a:schemeClr val="tx1"/>
                  </a:solidFill>
                </a:ln>
                <a:effectLst>
                  <a:glow rad="101600">
                    <a:schemeClr val="bg1">
                      <a:alpha val="60000"/>
                    </a:schemeClr>
                  </a:glow>
                  <a:outerShdw blurRad="38100" dist="38100" dir="2700000" algn="tl">
                    <a:srgbClr val="000000">
                      <a:alpha val="43137"/>
                    </a:srgbClr>
                  </a:outerShdw>
                </a:effectLst>
                <a:latin typeface="Arial" pitchFamily="34" charset="0"/>
                <a:ea typeface="Arial Unicode MS" pitchFamily="34" charset="-128"/>
                <a:cs typeface="Arial" pitchFamily="34" charset="0"/>
              </a:rPr>
              <a:t> Allah S.W.T.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7"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6"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7"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8"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9" name="TextBox 8"/>
          <p:cNvSpPr txBox="1"/>
          <p:nvPr/>
        </p:nvSpPr>
        <p:spPr>
          <a:xfrm>
            <a:off x="609600" y="482600"/>
            <a:ext cx="2368550"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Syahadah</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ectangle 3"/>
          <p:cNvSpPr/>
          <p:nvPr/>
        </p:nvSpPr>
        <p:spPr>
          <a:xfrm>
            <a:off x="0" y="1598474"/>
            <a:ext cx="9144000" cy="1569660"/>
          </a:xfrm>
          <a:prstGeom prst="rect">
            <a:avLst/>
          </a:prstGeom>
          <a:noFill/>
          <a:ln w="28575">
            <a:noFill/>
          </a:ln>
        </p:spPr>
        <p:txBody>
          <a:bodyPr>
            <a:spAutoFit/>
          </a:bodyPr>
          <a:lstStyle/>
          <a:p>
            <a:pPr algn="ctr" rtl="1" fontAlgn="auto">
              <a:spcBef>
                <a:spcPts val="0"/>
              </a:spcBef>
              <a:spcAft>
                <a:spcPts val="0"/>
              </a:spcAft>
              <a:defRPr/>
            </a:pPr>
            <a:r>
              <a:rPr lang="ar-EG"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أَشْهَدُ أَنْ لاَّ إِلَهَ إِلاَّ اللهُ وَحْدَهُ لاَ شَرِيْكَ لَهُ.وَأَشْهَدُ أَنَّ مُحَمَّدًا عَبْدُهُ </a:t>
            </a:r>
            <a:r>
              <a:rPr lang="ar-EG"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وَرَسُوْلُ</a:t>
            </a: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هُ</a:t>
            </a:r>
            <a:r>
              <a:rPr lang="ar-EG" sz="4800" b="1" dirty="0" smtClean="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 </a:t>
            </a:r>
            <a:r>
              <a:rPr lang="ar-EG"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أَرْسَلَهُ لِلْجِنِّ وَالْبَشَرِ جَمِيْعًا</a:t>
            </a:r>
            <a:endParaRPr lang="en-US" sz="4800" dirty="0">
              <a:ln>
                <a:solidFill>
                  <a:schemeClr val="tx1"/>
                </a:solidFill>
              </a:ln>
              <a:solidFill>
                <a:schemeClr val="bg1"/>
              </a:solidFill>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580180"/>
            <a:ext cx="8915400" cy="2308324"/>
          </a:xfrm>
          <a:prstGeom prst="rect">
            <a:avLst/>
          </a:prstGeom>
          <a:noFill/>
          <a:ln w="38100">
            <a:noFill/>
          </a:ln>
        </p:spPr>
        <p:txBody>
          <a:bodyPr>
            <a:spAutoFit/>
          </a:bodyPr>
          <a:lstStyle/>
          <a:p>
            <a:pPr algn="ctr" fontAlgn="auto">
              <a:spcBef>
                <a:spcPts val="0"/>
              </a:spcBef>
              <a:spcAft>
                <a:spcPts val="0"/>
              </a:spcAft>
              <a:defRPr/>
            </a:pP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Alah</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sekutu</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baginya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endPar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juga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Nabi</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adalah</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hambaNya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rasulNya</a:t>
            </a:r>
            <a:r>
              <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Pengutusannya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kepada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ummat</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jin</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manusia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dirty="0" err="1"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seluruhnya</a:t>
            </a:r>
            <a:r>
              <a:rPr lang="en-US" sz="24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endParaRPr lang="en-US" sz="2400" b="1" dirty="0">
              <a:ln>
                <a:solidFill>
                  <a:schemeClr val="tx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7"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6"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7" name="TextBox 6"/>
          <p:cNvSpPr txBox="1"/>
          <p:nvPr/>
        </p:nvSpPr>
        <p:spPr>
          <a:xfrm>
            <a:off x="609600" y="482600"/>
            <a:ext cx="199866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Selawat</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ectangle 3"/>
          <p:cNvSpPr/>
          <p:nvPr/>
        </p:nvSpPr>
        <p:spPr>
          <a:xfrm>
            <a:off x="609600" y="1827074"/>
            <a:ext cx="8229600" cy="1569660"/>
          </a:xfrm>
          <a:prstGeom prst="rect">
            <a:avLst/>
          </a:prstGeom>
          <a:noFill/>
          <a:ln w="57150">
            <a:noFill/>
          </a:ln>
        </p:spPr>
        <p:txBody>
          <a:bodyPr>
            <a:spAutoFit/>
          </a:bodyPr>
          <a:lstStyle/>
          <a:p>
            <a:pPr algn="ctr" fontAlgn="auto">
              <a:spcBef>
                <a:spcPts val="0"/>
              </a:spcBef>
              <a:spcAft>
                <a:spcPts val="0"/>
              </a:spcAft>
              <a:defRPr/>
            </a:pPr>
            <a:r>
              <a:rPr lang="ar-EG"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اللَّهُمَّ صَلِّ وَسَلِّمْ عَلَى سَيِّدِنَا وَحَبِيِبِنَا وَمَوْلاَنَا مُحَمَّدٍ وَعَلَى آلِهِ وَصَحْبِهِ وَأَتْبَاعِهِ إِلَى يَوْمِ الدِّيْنِ</a:t>
            </a:r>
            <a:endParaRPr lang="en-US" sz="4800" b="1" dirty="0">
              <a:ln>
                <a:solidFill>
                  <a:schemeClr val="tx1"/>
                </a:solidFill>
              </a:ln>
              <a:solidFill>
                <a:srgbClr val="FFFFFF"/>
              </a:solidFill>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10" name="Text Box 2"/>
          <p:cNvSpPr txBox="1">
            <a:spLocks noChangeArrowheads="1"/>
          </p:cNvSpPr>
          <p:nvPr/>
        </p:nvSpPr>
        <p:spPr bwMode="auto">
          <a:xfrm>
            <a:off x="609600" y="3581400"/>
            <a:ext cx="8305800" cy="3049169"/>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Ya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cucurilah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rahmat</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sejahtera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atas</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junjungan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Nabi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Muhammad S.A.W.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serta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keluarga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seluruh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sahabatnya</a:t>
            </a:r>
            <a:r>
              <a:rPr lang="ar-SA"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pengikutnya</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sehingga</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hari</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kiamat</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6"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7" name="TextBox 6"/>
          <p:cNvSpPr txBox="1"/>
          <p:nvPr/>
        </p:nvSpPr>
        <p:spPr>
          <a:xfrm>
            <a:off x="609600" y="482600"/>
            <a:ext cx="3708400"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Pesanan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Takwa</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ectangle 3"/>
          <p:cNvSpPr/>
          <p:nvPr/>
        </p:nvSpPr>
        <p:spPr>
          <a:xfrm>
            <a:off x="609600" y="1642408"/>
            <a:ext cx="7848600" cy="1569660"/>
          </a:xfrm>
          <a:prstGeom prst="rect">
            <a:avLst/>
          </a:prstGeom>
          <a:noFill/>
          <a:ln w="57150">
            <a:noFill/>
          </a:ln>
        </p:spPr>
        <p:txBody>
          <a:bodyPr>
            <a:spAutoFit/>
          </a:bodyPr>
          <a:lstStyle/>
          <a:p>
            <a:pPr algn="ctr" fontAlgn="auto">
              <a:spcBef>
                <a:spcPts val="0"/>
              </a:spcBef>
              <a:spcAft>
                <a:spcPts val="0"/>
              </a:spcAft>
              <a:defRPr/>
            </a:pPr>
            <a:r>
              <a:rPr lang="ar-EG"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اتَّقُوْا رَبَّكُمْ عَزَّ وَجَلَّ وَأَطِيْعُوْهُ لَعَلَّكُمْ تُفْلِحُوْنَ فِيْ الدُّنْيَا وَتَفُوْزُوْنَ بِالْجَنَّةِ فِيْ الأَخِرَةِ. </a:t>
            </a:r>
            <a:r>
              <a:rPr lang="ar-EG" sz="4800" b="1" dirty="0" smtClean="0">
                <a:ln w="19050">
                  <a:solidFill>
                    <a:schemeClr val="tx1"/>
                  </a:solidFill>
                </a:ln>
                <a:solidFill>
                  <a:srgbClr val="FFFFFF"/>
                </a:solidFill>
                <a:effectLst>
                  <a:glow rad="101600">
                    <a:schemeClr val="bg1">
                      <a:alpha val="60000"/>
                    </a:schemeClr>
                  </a:glow>
                  <a:outerShdw blurRad="38100" dist="38100" dir="2700000" algn="tl">
                    <a:srgbClr val="000000">
                      <a:alpha val="43137"/>
                    </a:srgbClr>
                  </a:outerShdw>
                </a:effectLst>
                <a:cs typeface="Traditional Arabic" pitchFamily="2" charset="-78"/>
              </a:rPr>
              <a:t> </a:t>
            </a:r>
            <a:endParaRPr lang="en-US" sz="4800" b="1" dirty="0">
              <a:ln w="19050">
                <a:solidFill>
                  <a:schemeClr val="tx1"/>
                </a:solidFill>
              </a:ln>
              <a:solidFill>
                <a:srgbClr val="FFFFFF"/>
              </a:solidFill>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10" name="Text Box 2"/>
          <p:cNvSpPr txBox="1">
            <a:spLocks noChangeArrowheads="1"/>
          </p:cNvSpPr>
          <p:nvPr/>
        </p:nvSpPr>
        <p:spPr bwMode="auto">
          <a:xfrm>
            <a:off x="457200" y="3618450"/>
            <a:ext cx="8077200" cy="1818063"/>
          </a:xfrm>
          <a:prstGeom prst="rect">
            <a:avLst/>
          </a:prstGeom>
          <a:noFill/>
          <a:ln w="38100">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Bertaqwalah</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kepada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taatilahNya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agar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mencapai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kejayaan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dunia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cemerlang</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akhirat</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dengan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syurga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akhirat</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kelak</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7"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3" name="TextBox 2"/>
          <p:cNvSpPr txBox="1"/>
          <p:nvPr/>
        </p:nvSpPr>
        <p:spPr>
          <a:xfrm>
            <a:off x="609600" y="304800"/>
            <a:ext cx="8077200" cy="769938"/>
          </a:xfrm>
          <a:prstGeom prst="rect">
            <a:avLst/>
          </a:prstGeom>
          <a:noFill/>
        </p:spPr>
        <p:txBody>
          <a:bodyPr>
            <a:spAutoFit/>
          </a:bodyPr>
          <a:lstStyle/>
          <a:p>
            <a:pPr algn="ctr" fontAlgn="auto">
              <a:spcBef>
                <a:spcPts val="0"/>
              </a:spcBef>
              <a:spcAft>
                <a:spcPts val="0"/>
              </a:spcAft>
              <a:defRPr/>
            </a:pPr>
            <a:r>
              <a:rPr lang="en-US" sz="4400" dirty="0" err="1">
                <a:solidFill>
                  <a:schemeClr val="bg1"/>
                </a:solidFill>
                <a:effectLst>
                  <a:glow rad="139700">
                    <a:schemeClr val="accent1">
                      <a:satMod val="175000"/>
                      <a:alpha val="40000"/>
                    </a:schemeClr>
                  </a:glow>
                  <a:outerShdw blurRad="38100" dist="38100" dir="2700000" algn="tl">
                    <a:srgbClr val="000000">
                      <a:alpha val="43137"/>
                    </a:srgbClr>
                  </a:outerShdw>
                </a:effectLst>
                <a:latin typeface="Arial Black" pitchFamily="34" charset="0"/>
                <a:cs typeface="+mn-cs"/>
              </a:rPr>
              <a:t>Seruan</a:t>
            </a:r>
            <a:endParaRPr lang="en-US" sz="4400" dirty="0">
              <a:solidFill>
                <a:schemeClr val="bg1"/>
              </a:solidFill>
              <a:effectLst>
                <a:glow rad="139700">
                  <a:schemeClr val="accent1">
                    <a:satMod val="175000"/>
                    <a:alpha val="40000"/>
                  </a:schemeClr>
                </a:glow>
                <a:outerShdw blurRad="38100" dist="38100" dir="2700000" algn="tl">
                  <a:srgbClr val="000000">
                    <a:alpha val="43137"/>
                  </a:srgbClr>
                </a:outerShdw>
              </a:effectLst>
              <a:latin typeface="Arial Black" pitchFamily="34" charset="0"/>
              <a:cs typeface="+mn-cs"/>
            </a:endParaRPr>
          </a:p>
        </p:txBody>
      </p:sp>
      <p:sp>
        <p:nvSpPr>
          <p:cNvPr id="4" name="Round Diagonal Corner Rectangle 3"/>
          <p:cNvSpPr/>
          <p:nvPr/>
        </p:nvSpPr>
        <p:spPr>
          <a:xfrm>
            <a:off x="457200" y="1905000"/>
            <a:ext cx="8229600" cy="1447800"/>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Bertaqwalah</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kepada</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Allah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dalam</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melaksanakan</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perintahNya</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a:t>
            </a:r>
            <a:endParaRPr lang="en-US" sz="30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5" name="Round Diagonal Corner Rectangle 4"/>
          <p:cNvSpPr/>
          <p:nvPr/>
        </p:nvSpPr>
        <p:spPr>
          <a:xfrm>
            <a:off x="457200" y="3581400"/>
            <a:ext cx="8305800" cy="1143000"/>
          </a:xfrm>
          <a:prstGeom prst="round2DiagRect">
            <a:avLst/>
          </a:prstGeom>
          <a:gradFill flip="none" rotWithShape="1">
            <a:gsLst>
              <a:gs pos="0">
                <a:srgbClr val="0082B0">
                  <a:shade val="30000"/>
                  <a:satMod val="115000"/>
                </a:srgbClr>
              </a:gs>
              <a:gs pos="50000">
                <a:srgbClr val="0082B0">
                  <a:shade val="67500"/>
                  <a:satMod val="115000"/>
                </a:srgbClr>
              </a:gs>
              <a:gs pos="100000">
                <a:srgbClr val="0082B0">
                  <a:shade val="100000"/>
                  <a:satMod val="115000"/>
                </a:srgbClr>
              </a:gs>
            </a:gsLst>
            <a:lin ang="135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a:ln>
                  <a:solidFill>
                    <a:sysClr val="windowText" lastClr="000000"/>
                  </a:solidFill>
                </a:ln>
                <a:solidFill>
                  <a:schemeClr val="bg1"/>
                </a:solidFill>
                <a:effectLst>
                  <a:outerShdw blurRad="38100" dist="38100" dir="2700000" algn="tl">
                    <a:srgbClr val="000000">
                      <a:alpha val="43137"/>
                    </a:srgbClr>
                  </a:outerShdw>
                </a:effectLst>
              </a:rPr>
              <a:t>Jauhilah</a:t>
            </a:r>
            <a:r>
              <a:rPr lang="en-US" sz="32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200" b="1" dirty="0" err="1">
                <a:ln>
                  <a:solidFill>
                    <a:sysClr val="windowText" lastClr="000000"/>
                  </a:solidFill>
                </a:ln>
                <a:solidFill>
                  <a:schemeClr val="bg1"/>
                </a:solidFill>
                <a:effectLst>
                  <a:outerShdw blurRad="38100" dist="38100" dir="2700000" algn="tl">
                    <a:srgbClr val="000000">
                      <a:alpha val="43137"/>
                    </a:srgbClr>
                  </a:outerShdw>
                </a:effectLst>
              </a:rPr>
              <a:t>segala</a:t>
            </a:r>
            <a:r>
              <a:rPr lang="en-US" sz="32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200" b="1" dirty="0" err="1">
                <a:ln>
                  <a:solidFill>
                    <a:sysClr val="windowText" lastClr="000000"/>
                  </a:solidFill>
                </a:ln>
                <a:solidFill>
                  <a:schemeClr val="bg1"/>
                </a:solidFill>
                <a:effectLst>
                  <a:outerShdw blurRad="38100" dist="38100" dir="2700000" algn="tl">
                    <a:srgbClr val="000000">
                      <a:alpha val="43137"/>
                    </a:srgbClr>
                  </a:outerShdw>
                </a:effectLst>
              </a:rPr>
              <a:t>larangan</a:t>
            </a:r>
            <a:r>
              <a:rPr lang="en-US" sz="3200" b="1" dirty="0">
                <a:ln>
                  <a:solidFill>
                    <a:sysClr val="windowText" lastClr="000000"/>
                  </a:solidFill>
                </a:ln>
                <a:solidFill>
                  <a:schemeClr val="bg1"/>
                </a:solidFill>
                <a:effectLst>
                  <a:outerShdw blurRad="38100" dist="38100" dir="2700000" algn="tl">
                    <a:srgbClr val="000000">
                      <a:alpha val="43137"/>
                    </a:srgbClr>
                  </a:outerShdw>
                </a:effectLst>
              </a:rPr>
              <a:t> Allah.</a:t>
            </a:r>
            <a:endParaRPr lang="en-US" sz="3200" b="1" dirty="0">
              <a:ln>
                <a:solidFill>
                  <a:sysClr val="windowText" lastClr="000000"/>
                </a:solidFill>
              </a:ln>
              <a:solidFill>
                <a:schemeClr val="bg1"/>
              </a:solidFill>
              <a:effectLst>
                <a:outerShdw blurRad="38100" dist="38100" dir="2700000" algn="tl">
                  <a:srgbClr val="000000">
                    <a:alpha val="43137"/>
                  </a:srgbClr>
                </a:outerShdw>
              </a:effectLst>
            </a:endParaRPr>
          </a:p>
        </p:txBody>
      </p:sp>
      <p:sp>
        <p:nvSpPr>
          <p:cNvPr id="6" name="Round Diagonal Corner Rectangle 5"/>
          <p:cNvSpPr/>
          <p:nvPr/>
        </p:nvSpPr>
        <p:spPr>
          <a:xfrm>
            <a:off x="533400" y="4953000"/>
            <a:ext cx="8229600" cy="1447800"/>
          </a:xfrm>
          <a:prstGeom prst="round2DiagRect">
            <a:avLst/>
          </a:prstGeom>
          <a:gradFill flip="none" rotWithShape="1">
            <a:gsLst>
              <a:gs pos="0">
                <a:srgbClr val="3333FF">
                  <a:shade val="30000"/>
                  <a:satMod val="115000"/>
                </a:srgbClr>
              </a:gs>
              <a:gs pos="50000">
                <a:srgbClr val="3333FF">
                  <a:shade val="67500"/>
                  <a:satMod val="115000"/>
                </a:srgbClr>
              </a:gs>
              <a:gs pos="100000">
                <a:srgbClr val="3333FF">
                  <a:shade val="100000"/>
                  <a:satMod val="115000"/>
                </a:srgbClr>
              </a:gs>
            </a:gsLst>
            <a:path path="circle">
              <a:fillToRect r="100000" b="100000"/>
            </a:path>
            <a:tileRect l="-100000" t="-100000"/>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Dengan</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Ketaqwaan</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kepada</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smtClean="0">
                <a:ln>
                  <a:solidFill>
                    <a:sysClr val="windowText" lastClr="000000"/>
                  </a:solidFill>
                </a:ln>
                <a:solidFill>
                  <a:schemeClr val="bg1"/>
                </a:solidFill>
                <a:effectLst>
                  <a:outerShdw blurRad="38100" dist="38100" dir="2700000" algn="tl">
                    <a:srgbClr val="000000">
                      <a:alpha val="43137"/>
                    </a:srgbClr>
                  </a:outerShdw>
                </a:effectLst>
              </a:rPr>
              <a:t>Allah,akan</a:t>
            </a:r>
            <a:r>
              <a:rPr lang="en-US" sz="30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outerShdw blurRad="38100" dist="38100" dir="2700000" algn="tl">
                    <a:srgbClr val="000000">
                      <a:alpha val="43137"/>
                    </a:srgbClr>
                  </a:outerShdw>
                </a:effectLst>
              </a:rPr>
              <a:t>memperolehi</a:t>
            </a:r>
            <a:r>
              <a:rPr lang="en-US" sz="3000" b="1" dirty="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smtClean="0">
                <a:ln>
                  <a:solidFill>
                    <a:sysClr val="windowText" lastClr="000000"/>
                  </a:solidFill>
                </a:ln>
                <a:solidFill>
                  <a:schemeClr val="bg1"/>
                </a:solidFill>
                <a:effectLst>
                  <a:outerShdw blurRad="38100" dist="38100" dir="2700000" algn="tl">
                    <a:srgbClr val="000000">
                      <a:alpha val="43137"/>
                    </a:srgbClr>
                  </a:outerShdw>
                </a:effectLst>
              </a:rPr>
              <a:t>kebahagian</a:t>
            </a:r>
            <a:r>
              <a:rPr lang="en-US" sz="30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smtClean="0">
                <a:ln>
                  <a:solidFill>
                    <a:sysClr val="windowText" lastClr="000000"/>
                  </a:solidFill>
                </a:ln>
                <a:solidFill>
                  <a:schemeClr val="bg1"/>
                </a:solidFill>
                <a:effectLst>
                  <a:outerShdw blurRad="38100" dist="38100" dir="2700000" algn="tl">
                    <a:srgbClr val="000000">
                      <a:alpha val="43137"/>
                    </a:srgbClr>
                  </a:outerShdw>
                </a:effectLst>
              </a:rPr>
              <a:t>dan</a:t>
            </a:r>
            <a:r>
              <a:rPr lang="en-US" sz="3000" b="1" dirty="0" smtClean="0">
                <a:ln>
                  <a:solidFill>
                    <a:sysClr val="windowText" lastClr="000000"/>
                  </a:solidFill>
                </a:ln>
                <a:solidFill>
                  <a:schemeClr val="bg1"/>
                </a:solidFill>
                <a:effectLst>
                  <a:outerShdw blurRad="38100" dist="38100" dir="2700000" algn="tl">
                    <a:srgbClr val="000000">
                      <a:alpha val="43137"/>
                    </a:srgbClr>
                  </a:outerShdw>
                </a:effectLst>
              </a:rPr>
              <a:t> </a:t>
            </a:r>
            <a:r>
              <a:rPr lang="en-US" sz="3000" b="1" dirty="0" err="1" smtClean="0">
                <a:ln>
                  <a:solidFill>
                    <a:sysClr val="windowText" lastClr="000000"/>
                  </a:solidFill>
                </a:ln>
                <a:solidFill>
                  <a:schemeClr val="bg1"/>
                </a:solidFill>
                <a:effectLst>
                  <a:outerShdw blurRad="38100" dist="38100" dir="2700000" algn="tl">
                    <a:srgbClr val="000000">
                      <a:alpha val="43137"/>
                    </a:srgbClr>
                  </a:outerShdw>
                </a:effectLst>
              </a:rPr>
              <a:t>kejayaan</a:t>
            </a:r>
            <a:r>
              <a:rPr lang="en-US" sz="3000" b="1" dirty="0" smtClean="0">
                <a:ln>
                  <a:solidFill>
                    <a:sysClr val="windowText" lastClr="000000"/>
                  </a:solidFill>
                </a:ln>
                <a:solidFill>
                  <a:schemeClr val="bg1"/>
                </a:solidFill>
                <a:effectLst>
                  <a:outerShdw blurRad="38100" dist="38100" dir="2700000" algn="tl">
                    <a:srgbClr val="000000">
                      <a:alpha val="43137"/>
                    </a:srgbClr>
                  </a:outerShdw>
                </a:effectLst>
              </a:rPr>
              <a:t>.</a:t>
            </a:r>
            <a:endParaRPr lang="en-US" sz="3000" b="1" dirty="0">
              <a:ln>
                <a:solidFill>
                  <a:sysClr val="windowText" lastClr="000000"/>
                </a:solidFill>
              </a:ln>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7"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28675" name="TextBox 15"/>
          <p:cNvSpPr txBox="1">
            <a:spLocks noChangeArrowheads="1"/>
          </p:cNvSpPr>
          <p:nvPr/>
        </p:nvSpPr>
        <p:spPr bwMode="auto">
          <a:xfrm>
            <a:off x="0" y="4191000"/>
            <a:ext cx="184150" cy="369888"/>
          </a:xfrm>
          <a:prstGeom prst="rect">
            <a:avLst/>
          </a:prstGeom>
          <a:noFill/>
          <a:ln w="9525">
            <a:noFill/>
            <a:miter lim="800000"/>
            <a:headEnd/>
            <a:tailEnd/>
          </a:ln>
        </p:spPr>
        <p:txBody>
          <a:bodyPr wrap="none">
            <a:spAutoFit/>
          </a:bodyPr>
          <a:lstStyle/>
          <a:p>
            <a:endParaRPr lang="ms-MY">
              <a:latin typeface="Arial Black" pitchFamily="34" charset="0"/>
            </a:endParaRPr>
          </a:p>
        </p:txBody>
      </p:sp>
      <p:sp>
        <p:nvSpPr>
          <p:cNvPr id="10" name="TextBox 9"/>
          <p:cNvSpPr txBox="1"/>
          <p:nvPr/>
        </p:nvSpPr>
        <p:spPr>
          <a:xfrm>
            <a:off x="609600" y="482600"/>
            <a:ext cx="5410200" cy="584200"/>
          </a:xfrm>
          <a:prstGeom prst="rect">
            <a:avLst/>
          </a:prstGeom>
          <a:noFill/>
        </p:spPr>
        <p:txBody>
          <a:bodyPr>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Marilah</a:t>
            </a:r>
            <a:r>
              <a:rPr lang="en-US" sz="3200" dirty="0">
                <a:solidFill>
                  <a:schemeClr val="bg1"/>
                </a:solidFill>
                <a:effectLst>
                  <a:outerShdw blurRad="38100" dist="38100" dir="2700000" algn="tl">
                    <a:srgbClr val="000000">
                      <a:alpha val="43137"/>
                    </a:srgbClr>
                  </a:outerShdw>
                </a:effectLst>
                <a:latin typeface="+mn-lt"/>
                <a:cs typeface="+mn-cs"/>
              </a:rPr>
              <a:t>…….</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6" name="Snip Same Side Corner Rectangle 5"/>
          <p:cNvSpPr/>
          <p:nvPr/>
        </p:nvSpPr>
        <p:spPr>
          <a:xfrm>
            <a:off x="1295400" y="1600200"/>
            <a:ext cx="6248400" cy="1981200"/>
          </a:xfrm>
          <a:prstGeom prst="snip2Same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w="76200">
            <a:solidFill>
              <a:schemeClr val="bg1"/>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effectLst>
                  <a:glow rad="101600">
                    <a:schemeClr val="tx1">
                      <a:alpha val="60000"/>
                    </a:schemeClr>
                  </a:glow>
                  <a:outerShdw blurRad="38100" dist="38100" dir="2700000" algn="tl">
                    <a:srgbClr val="000000">
                      <a:alpha val="43137"/>
                    </a:srgbClr>
                  </a:outerShdw>
                </a:effectLst>
              </a:rPr>
              <a:t>BERTANGGUNGJAWAB </a:t>
            </a:r>
          </a:p>
          <a:p>
            <a:pPr algn="ctr">
              <a:defRPr/>
            </a:pPr>
            <a:r>
              <a:rPr lang="en-US" sz="3200" b="1" dirty="0">
                <a:effectLst>
                  <a:glow rad="101600">
                    <a:schemeClr val="tx1">
                      <a:alpha val="60000"/>
                    </a:schemeClr>
                  </a:glow>
                  <a:outerShdw blurRad="38100" dist="38100" dir="2700000" algn="tl">
                    <a:srgbClr val="000000">
                      <a:alpha val="43137"/>
                    </a:srgbClr>
                  </a:outerShdw>
                </a:effectLst>
              </a:rPr>
              <a:t>&amp;</a:t>
            </a:r>
          </a:p>
          <a:p>
            <a:pPr algn="ctr">
              <a:defRPr/>
            </a:pPr>
            <a:r>
              <a:rPr lang="en-US" sz="3200" b="1" dirty="0">
                <a:effectLst>
                  <a:glow rad="101600">
                    <a:schemeClr val="tx1">
                      <a:alpha val="60000"/>
                    </a:schemeClr>
                  </a:glow>
                  <a:outerShdw blurRad="38100" dist="38100" dir="2700000" algn="tl">
                    <a:srgbClr val="000000">
                      <a:alpha val="43137"/>
                    </a:srgbClr>
                  </a:outerShdw>
                </a:effectLst>
              </a:rPr>
              <a:t> BERTILTIZAM  </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7" name="Oval 6"/>
          <p:cNvSpPr/>
          <p:nvPr/>
        </p:nvSpPr>
        <p:spPr>
          <a:xfrm>
            <a:off x="4419600" y="3810000"/>
            <a:ext cx="2895600" cy="1371600"/>
          </a:xfrm>
          <a:prstGeom prst="ellipse">
            <a:avLst/>
          </a:prstGeom>
          <a:solidFill>
            <a:srgbClr val="3333FF"/>
          </a:solidFill>
          <a:ln w="47625" cmpd="dbl">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Keluarga</a:t>
            </a:r>
            <a:endParaRPr lang="ms-MY" sz="2800" dirty="0">
              <a:effectLst>
                <a:glow rad="101600">
                  <a:schemeClr val="tx1">
                    <a:alpha val="60000"/>
                  </a:schemeClr>
                </a:glow>
                <a:outerShdw blurRad="38100" dist="38100" dir="2700000" algn="tl">
                  <a:srgbClr val="000000">
                    <a:alpha val="43137"/>
                  </a:srgbClr>
                </a:outerShdw>
              </a:effectLst>
            </a:endParaRPr>
          </a:p>
        </p:txBody>
      </p:sp>
      <p:sp>
        <p:nvSpPr>
          <p:cNvPr id="9" name="Oval 8"/>
          <p:cNvSpPr/>
          <p:nvPr/>
        </p:nvSpPr>
        <p:spPr>
          <a:xfrm>
            <a:off x="2133600" y="5181600"/>
            <a:ext cx="2743200" cy="1371600"/>
          </a:xfrm>
          <a:prstGeom prst="ellipse">
            <a:avLst/>
          </a:prstGeom>
          <a:solidFill>
            <a:srgbClr val="3333FF"/>
          </a:solidFill>
          <a:ln w="47625" cmpd="dbl">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Diri</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Sendiri</a:t>
            </a:r>
            <a:endParaRPr lang="ms-MY" sz="2800" dirty="0">
              <a:effectLst>
                <a:glow rad="101600">
                  <a:schemeClr val="tx1">
                    <a:alpha val="60000"/>
                  </a:schemeClr>
                </a:glow>
                <a:outerShdw blurRad="38100" dist="38100" dir="2700000" algn="tl">
                  <a:srgbClr val="000000">
                    <a:alpha val="43137"/>
                  </a:srgbClr>
                </a:outerShdw>
              </a:effectLst>
            </a:endParaRPr>
          </a:p>
        </p:txBody>
      </p:sp>
      <p:sp>
        <p:nvSpPr>
          <p:cNvPr id="11" name="Oval 10"/>
          <p:cNvSpPr/>
          <p:nvPr/>
        </p:nvSpPr>
        <p:spPr>
          <a:xfrm>
            <a:off x="304800" y="3821289"/>
            <a:ext cx="2743200" cy="1371600"/>
          </a:xfrm>
          <a:prstGeom prst="ellipse">
            <a:avLst/>
          </a:prstGeom>
          <a:solidFill>
            <a:srgbClr val="3333FF"/>
          </a:solidFill>
          <a:ln w="47625" cmpd="dbl">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Agama</a:t>
            </a:r>
            <a:endParaRPr lang="ms-MY" sz="2800" dirty="0">
              <a:effectLst>
                <a:glow rad="101600">
                  <a:schemeClr val="tx1">
                    <a:alpha val="60000"/>
                  </a:schemeClr>
                </a:glow>
                <a:outerShdw blurRad="38100" dist="38100" dir="2700000" algn="tl">
                  <a:srgbClr val="000000">
                    <a:alpha val="43137"/>
                  </a:srgbClr>
                </a:outerShdw>
              </a:effectLst>
            </a:endParaRPr>
          </a:p>
        </p:txBody>
      </p:sp>
      <p:sp>
        <p:nvSpPr>
          <p:cNvPr id="12" name="Oval 11"/>
          <p:cNvSpPr/>
          <p:nvPr/>
        </p:nvSpPr>
        <p:spPr>
          <a:xfrm>
            <a:off x="5943600" y="5257800"/>
            <a:ext cx="2971800" cy="1371600"/>
          </a:xfrm>
          <a:prstGeom prst="ellipse">
            <a:avLst/>
          </a:prstGeom>
          <a:solidFill>
            <a:srgbClr val="3333FF"/>
          </a:solidFill>
          <a:ln w="47625" cmpd="dbl">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Bangsa</a:t>
            </a: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p>
          <a:p>
            <a:pPr algn="ctr">
              <a:defRPr/>
            </a:pPr>
            <a:r>
              <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&amp; Negara</a:t>
            </a:r>
            <a:endParaRPr lang="ms-MY" sz="2800" dirty="0">
              <a:effectLst>
                <a:glow rad="101600">
                  <a:schemeClr val="tx1">
                    <a:alpha val="60000"/>
                  </a:schemeClr>
                </a:glow>
                <a:outerShdw blurRad="38100" dist="38100" dir="2700000" algn="tl">
                  <a:srgbClr val="000000">
                    <a:alpha val="43137"/>
                  </a:srgbClr>
                </a:outerShdw>
              </a:effectLst>
            </a:endParaRPr>
          </a:p>
        </p:txBody>
      </p:sp>
      <p:sp>
        <p:nvSpPr>
          <p:cNvPr id="13" name="Bent Arrow 12"/>
          <p:cNvSpPr/>
          <p:nvPr/>
        </p:nvSpPr>
        <p:spPr>
          <a:xfrm rot="8660168">
            <a:off x="1585018" y="3310141"/>
            <a:ext cx="866722" cy="1010909"/>
          </a:xfrm>
          <a:prstGeom prst="ben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14" name="Bent Arrow 13"/>
          <p:cNvSpPr/>
          <p:nvPr/>
        </p:nvSpPr>
        <p:spPr>
          <a:xfrm rot="8660168">
            <a:off x="5737016" y="3471491"/>
            <a:ext cx="766426" cy="844854"/>
          </a:xfrm>
          <a:prstGeom prst="ben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15" name="Bent Arrow 14"/>
          <p:cNvSpPr/>
          <p:nvPr/>
        </p:nvSpPr>
        <p:spPr>
          <a:xfrm rot="7822688">
            <a:off x="2749191" y="3774864"/>
            <a:ext cx="1556216" cy="1265403"/>
          </a:xfrm>
          <a:prstGeom prst="ben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16" name="Bent Arrow 15"/>
          <p:cNvSpPr/>
          <p:nvPr/>
        </p:nvSpPr>
        <p:spPr>
          <a:xfrm rot="7123921">
            <a:off x="6872199" y="3609029"/>
            <a:ext cx="1634474" cy="1259060"/>
          </a:xfrm>
          <a:prstGeom prst="bentArrow">
            <a:avLst/>
          </a:prstGeom>
          <a:solidFill>
            <a:srgbClr val="FFFF00"/>
          </a:solidFill>
          <a:ln>
            <a:solidFill>
              <a:schemeClr val="tx1"/>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1"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3"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6"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29699" name="TextBox 15"/>
          <p:cNvSpPr txBox="1">
            <a:spLocks noChangeArrowheads="1"/>
          </p:cNvSpPr>
          <p:nvPr/>
        </p:nvSpPr>
        <p:spPr bwMode="auto">
          <a:xfrm>
            <a:off x="0" y="4191000"/>
            <a:ext cx="184150" cy="369888"/>
          </a:xfrm>
          <a:prstGeom prst="rect">
            <a:avLst/>
          </a:prstGeom>
          <a:noFill/>
          <a:ln w="9525">
            <a:noFill/>
            <a:miter lim="800000"/>
            <a:headEnd/>
            <a:tailEnd/>
          </a:ln>
        </p:spPr>
        <p:txBody>
          <a:bodyPr wrap="none">
            <a:spAutoFit/>
          </a:bodyPr>
          <a:lstStyle/>
          <a:p>
            <a:endParaRPr lang="ms-MY">
              <a:latin typeface="Arial Black" pitchFamily="34" charset="0"/>
            </a:endParaRPr>
          </a:p>
        </p:txBody>
      </p:sp>
      <p:sp>
        <p:nvSpPr>
          <p:cNvPr id="10" name="TextBox 9"/>
          <p:cNvSpPr txBox="1"/>
          <p:nvPr/>
        </p:nvSpPr>
        <p:spPr>
          <a:xfrm>
            <a:off x="609600" y="482600"/>
            <a:ext cx="7848600" cy="584200"/>
          </a:xfrm>
          <a:prstGeom prst="rect">
            <a:avLst/>
          </a:prstGeom>
          <a:noFill/>
        </p:spPr>
        <p:txBody>
          <a:bodyPr>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Apa</a:t>
            </a:r>
            <a:r>
              <a:rPr lang="en-US" sz="3200" dirty="0">
                <a:solidFill>
                  <a:schemeClr val="bg1"/>
                </a:solidFill>
                <a:effectLst>
                  <a:outerShdw blurRad="38100" dist="38100" dir="2700000" algn="tl">
                    <a:srgbClr val="000000">
                      <a:alpha val="43137"/>
                    </a:srgbClr>
                  </a:outerShdw>
                </a:effectLst>
                <a:latin typeface="+mn-lt"/>
                <a:cs typeface="+mn-cs"/>
              </a:rPr>
              <a:t> yang </a:t>
            </a:r>
            <a:r>
              <a:rPr lang="en-US" sz="3200" dirty="0" err="1" smtClean="0">
                <a:solidFill>
                  <a:schemeClr val="bg1"/>
                </a:solidFill>
                <a:effectLst>
                  <a:outerShdw blurRad="38100" dist="38100" dir="2700000" algn="tl">
                    <a:srgbClr val="000000">
                      <a:alpha val="43137"/>
                    </a:srgbClr>
                  </a:outerShdw>
                </a:effectLst>
                <a:latin typeface="+mn-lt"/>
                <a:cs typeface="+mn-cs"/>
              </a:rPr>
              <a:t>mendukacitakan</a:t>
            </a:r>
            <a:r>
              <a:rPr lang="en-US" sz="3200" dirty="0" smtClean="0">
                <a:solidFill>
                  <a:schemeClr val="bg1"/>
                </a:solidFill>
                <a:effectLst>
                  <a:outerShdw blurRad="38100" dist="38100" dir="2700000" algn="tl">
                    <a:srgbClr val="000000">
                      <a:alpha val="43137"/>
                    </a:srgbClr>
                  </a:outerShdw>
                </a:effectLst>
                <a:latin typeface="+mn-lt"/>
                <a:cs typeface="+mn-cs"/>
              </a:rPr>
              <a:t>.. </a:t>
            </a:r>
            <a:r>
              <a:rPr lang="en-US" sz="3200" dirty="0">
                <a:solidFill>
                  <a:schemeClr val="bg1"/>
                </a:solidFill>
                <a:effectLst>
                  <a:outerShdw blurRad="38100" dist="38100" dir="2700000" algn="tl">
                    <a:srgbClr val="000000">
                      <a:alpha val="43137"/>
                    </a:srgbClr>
                  </a:outerShdw>
                </a:effectLst>
                <a:latin typeface="+mn-lt"/>
                <a:cs typeface="+mn-cs"/>
              </a:rPr>
              <a:t>:-</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6" name="Round Diagonal Corner Rectangle 5"/>
          <p:cNvSpPr/>
          <p:nvPr/>
        </p:nvSpPr>
        <p:spPr>
          <a:xfrm>
            <a:off x="457200" y="1676400"/>
            <a:ext cx="8382000" cy="1143000"/>
          </a:xfrm>
          <a:prstGeom prst="round2Diag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08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Umat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Islam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lupa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ganjaran</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bersolat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berjemaah</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masjid</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surau</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7" name="Round Diagonal Corner Rectangle 6"/>
          <p:cNvSpPr/>
          <p:nvPr/>
        </p:nvSpPr>
        <p:spPr>
          <a:xfrm>
            <a:off x="381000" y="3200400"/>
            <a:ext cx="8458200" cy="1143000"/>
          </a:xfrm>
          <a:prstGeom prst="round2Diag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162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Umat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Islam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sibuk</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mengejar</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ganjaran</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duniawi</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semata-mata</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sp>
        <p:nvSpPr>
          <p:cNvPr id="9" name="Round Diagonal Corner Rectangle 8"/>
          <p:cNvSpPr/>
          <p:nvPr/>
        </p:nvSpPr>
        <p:spPr>
          <a:xfrm>
            <a:off x="304800" y="4648200"/>
            <a:ext cx="8534400" cy="1447800"/>
          </a:xfrm>
          <a:prstGeom prst="round2DiagRect">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135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Umat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Islam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lupa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bahawa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nyawa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mereka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bila-bila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masa</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akan</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dicabut</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t>
            </a:r>
            <a:r>
              <a:rPr lang="en-US" sz="3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oleh</a:t>
            </a:r>
            <a:r>
              <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rPr>
              <a:t> Allah </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endParaRPr>
          </a:p>
        </p:txBody>
      </p:sp>
      <p:cxnSp>
        <p:nvCxnSpPr>
          <p:cNvPr id="12" name="Elbow Connector 11"/>
          <p:cNvCxnSpPr/>
          <p:nvPr/>
        </p:nvCxnSpPr>
        <p:spPr>
          <a:xfrm rot="16200000" flipH="1">
            <a:off x="76200" y="1828800"/>
            <a:ext cx="609600" cy="457200"/>
          </a:xfrm>
          <a:prstGeom prst="bentConnector3">
            <a:avLst>
              <a:gd name="adj1" fmla="val 24074"/>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53622" y="3429000"/>
            <a:ext cx="609600" cy="457200"/>
          </a:xfrm>
          <a:prstGeom prst="bentConnector3">
            <a:avLst>
              <a:gd name="adj1" fmla="val 24074"/>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76200" y="4800600"/>
            <a:ext cx="609600" cy="457200"/>
          </a:xfrm>
          <a:prstGeom prst="bentConnector3">
            <a:avLst>
              <a:gd name="adj1" fmla="val 24074"/>
            </a:avLst>
          </a:prstGeom>
          <a:ln w="76200">
            <a:solidFill>
              <a:srgbClr val="FFFF00"/>
            </a:solidFill>
            <a:tailEnd type="arrow"/>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0"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8"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0"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2"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30723" name="TextBox 15"/>
          <p:cNvSpPr txBox="1">
            <a:spLocks noChangeArrowheads="1"/>
          </p:cNvSpPr>
          <p:nvPr/>
        </p:nvSpPr>
        <p:spPr bwMode="auto">
          <a:xfrm>
            <a:off x="0" y="4191000"/>
            <a:ext cx="184150" cy="369888"/>
          </a:xfrm>
          <a:prstGeom prst="rect">
            <a:avLst/>
          </a:prstGeom>
          <a:noFill/>
          <a:ln w="9525">
            <a:noFill/>
            <a:miter lim="800000"/>
            <a:headEnd/>
            <a:tailEnd/>
          </a:ln>
        </p:spPr>
        <p:txBody>
          <a:bodyPr wrap="none">
            <a:spAutoFit/>
          </a:bodyPr>
          <a:lstStyle/>
          <a:p>
            <a:endParaRPr lang="ms-MY">
              <a:latin typeface="Arial Black" pitchFamily="34" charset="0"/>
            </a:endParaRPr>
          </a:p>
        </p:txBody>
      </p:sp>
      <p:sp>
        <p:nvSpPr>
          <p:cNvPr id="6" name="TextBox 5"/>
          <p:cNvSpPr txBox="1"/>
          <p:nvPr/>
        </p:nvSpPr>
        <p:spPr>
          <a:xfrm>
            <a:off x="609600" y="304800"/>
            <a:ext cx="7848600" cy="1077913"/>
          </a:xfrm>
          <a:prstGeom prst="rect">
            <a:avLst/>
          </a:prstGeom>
          <a:noFill/>
        </p:spPr>
        <p:txBody>
          <a:bodyPr>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Renungkan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sejenak</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dan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Azamkan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Diri</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bahawa</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7" name="Rectangle 6"/>
          <p:cNvSpPr/>
          <p:nvPr/>
        </p:nvSpPr>
        <p:spPr>
          <a:xfrm>
            <a:off x="381000" y="1600200"/>
            <a:ext cx="8382000" cy="1143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Jarak</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perjalanan</a:t>
            </a:r>
            <a:r>
              <a:rPr lang="en-US" sz="2800" b="1" dirty="0">
                <a:effectLst>
                  <a:glow rad="101600">
                    <a:schemeClr val="tx1">
                      <a:alpha val="60000"/>
                    </a:schemeClr>
                  </a:glow>
                  <a:outerShdw blurRad="38100" dist="38100" dir="2700000" algn="tl">
                    <a:srgbClr val="000000">
                      <a:alpha val="43137"/>
                    </a:srgbClr>
                  </a:outerShdw>
                </a:effectLst>
              </a:rPr>
              <a:t> HIDUP </a:t>
            </a:r>
            <a:r>
              <a:rPr lang="en-US" sz="2800" b="1" dirty="0" err="1">
                <a:effectLst>
                  <a:glow rad="101600">
                    <a:schemeClr val="tx1">
                      <a:alpha val="60000"/>
                    </a:schemeClr>
                  </a:glow>
                  <a:outerShdw blurRad="38100" dist="38100" dir="2700000" algn="tl">
                    <a:srgbClr val="000000">
                      <a:alpha val="43137"/>
                    </a:srgbClr>
                  </a:outerShdw>
                </a:effectLst>
              </a:rPr>
              <a:t>di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dunia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MATI </a:t>
            </a:r>
            <a:r>
              <a:rPr lang="en-US" sz="2800" b="1" dirty="0" err="1">
                <a:effectLst>
                  <a:glow rad="101600">
                    <a:schemeClr val="tx1">
                      <a:alpha val="60000"/>
                    </a:schemeClr>
                  </a:glow>
                  <a:outerShdw blurRad="38100" dist="38100" dir="2700000" algn="tl">
                    <a:srgbClr val="000000">
                      <a:alpha val="43137"/>
                    </a:srgbClr>
                  </a:outerShdw>
                </a:effectLst>
              </a:rPr>
              <a:t>di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alam</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barzkah</a:t>
            </a:r>
            <a:r>
              <a:rPr lang="en-US" sz="2800" b="1" dirty="0">
                <a:effectLst>
                  <a:glow rad="101600">
                    <a:schemeClr val="tx1">
                      <a:alpha val="60000"/>
                    </a:schemeClr>
                  </a:glow>
                  <a:outerShdw blurRad="38100" dist="38100" dir="2700000" algn="tl">
                    <a:srgbClr val="000000">
                      <a:alpha val="43137"/>
                    </a:srgbClr>
                  </a:outerShdw>
                </a:effectLst>
              </a:rPr>
              <a:t> </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9" name="Rectangle 8"/>
          <p:cNvSpPr/>
          <p:nvPr/>
        </p:nvSpPr>
        <p:spPr>
          <a:xfrm>
            <a:off x="381000" y="3048000"/>
            <a:ext cx="8382000" cy="1143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Rebutlah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peluang</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dalam</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mengerjakan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amalan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soleh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semasa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hidup</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11" name="Rectangle 10"/>
          <p:cNvSpPr/>
          <p:nvPr/>
        </p:nvSpPr>
        <p:spPr>
          <a:xfrm>
            <a:off x="381000" y="4495800"/>
            <a:ext cx="8382000" cy="1524000"/>
          </a:xfrm>
          <a:prstGeom prst="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Memperlengkap</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menguatkan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diri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dalam</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perpaduan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umat</a:t>
            </a:r>
            <a:r>
              <a:rPr lang="en-US" sz="2800" b="1" dirty="0">
                <a:effectLst>
                  <a:glow rad="101600">
                    <a:schemeClr val="tx1">
                      <a:alpha val="60000"/>
                    </a:schemeClr>
                  </a:glow>
                  <a:outerShdw blurRad="38100" dist="38100" dir="2700000" algn="tl">
                    <a:srgbClr val="000000">
                      <a:alpha val="43137"/>
                    </a:srgbClr>
                  </a:outerShdw>
                </a:effectLst>
              </a:rPr>
              <a:t> Islam yang </a:t>
            </a:r>
            <a:r>
              <a:rPr lang="en-US" sz="2800" b="1" dirty="0" err="1">
                <a:effectLst>
                  <a:glow rad="101600">
                    <a:schemeClr val="tx1">
                      <a:alpha val="60000"/>
                    </a:schemeClr>
                  </a:glow>
                  <a:outerShdw blurRad="38100" dist="38100" dir="2700000" algn="tl">
                    <a:srgbClr val="000000">
                      <a:alpha val="43137"/>
                    </a:srgbClr>
                  </a:outerShdw>
                </a:effectLst>
              </a:rPr>
              <a:t>kian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longgar</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8"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9"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0"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2368550"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Syahadah</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ound Diagonal Corner Rectangle 3"/>
          <p:cNvSpPr/>
          <p:nvPr/>
        </p:nvSpPr>
        <p:spPr>
          <a:xfrm>
            <a:off x="609600" y="1463675"/>
            <a:ext cx="8001000" cy="1736725"/>
          </a:xfrm>
          <a:prstGeom prst="round2DiagRect">
            <a:avLst/>
          </a:prstGeom>
          <a:noFill/>
          <a:ln w="28575">
            <a:noFill/>
          </a:ln>
        </p:spPr>
        <p:txBody>
          <a:bodyPr>
            <a:spAutoFit/>
          </a:bodyPr>
          <a:lstStyle/>
          <a:p>
            <a:pPr algn="ctr" fontAlgn="auto">
              <a:spcBef>
                <a:spcPts val="0"/>
              </a:spcBef>
              <a:spcAft>
                <a:spcPts val="0"/>
              </a:spcAft>
              <a:defRPr/>
            </a:pPr>
            <a:r>
              <a:rPr lang="ar-SA" sz="4800" b="1" dirty="0" smtClean="0">
                <a:ln>
                  <a:solidFill>
                    <a:schemeClr val="tx1"/>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أَشْهَدُ </a:t>
            </a: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أَنْ لآ إلَهَ إِلاَّ اللهُ وَحْدَهُ لآ شَرِيْكَ لَهُ، وَأَشْهَدُ أَنَّ مُحَمَّدًا عَبْدُهُ وَرَسُوْلُهُ</a:t>
            </a:r>
            <a:endParaRPr lang="en-US" sz="4800" dirty="0">
              <a:ln>
                <a:solidFill>
                  <a:schemeClr val="tx1"/>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57200" y="3248323"/>
            <a:ext cx="8458200" cy="2923877"/>
          </a:xfrm>
          <a:prstGeom prst="rect">
            <a:avLst/>
          </a:prstGeom>
          <a:noFill/>
          <a:ln w="38100">
            <a:noFill/>
          </a:ln>
        </p:spPr>
        <p:txBody>
          <a:bodyPr wrap="square">
            <a:spAutoFit/>
          </a:bodyPr>
          <a:lstStyle/>
          <a:p>
            <a:pPr algn="ctr" fontAlgn="auto">
              <a:spcBef>
                <a:spcPts val="0"/>
              </a:spcBef>
              <a:spcAft>
                <a:spcPts val="0"/>
              </a:spcAft>
              <a:defRPr/>
            </a:pP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Allah yang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Maha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Esa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sekutu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bagiNya</a:t>
            </a:r>
            <a:endPar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endParaRPr lang="en-US" sz="16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endParaRPr>
          </a:p>
          <a:p>
            <a:pPr algn="ctr" fontAlgn="auto">
              <a:spcBef>
                <a:spcPts val="0"/>
              </a:spcBef>
              <a:spcAft>
                <a:spcPts val="0"/>
              </a:spcAft>
              <a:defRPr/>
            </a:pP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juga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Nabi</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adalah</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hambaNya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rasulNya</a:t>
            </a:r>
            <a:r>
              <a:rPr lang="en-US"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mn-cs"/>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1"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3"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4"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9" name="7-Point Star 508"/>
          <p:cNvSpPr/>
          <p:nvPr/>
        </p:nvSpPr>
        <p:spPr>
          <a:xfrm>
            <a:off x="7696200" y="304800"/>
            <a:ext cx="914400" cy="7620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0" name="7-Point Star 509"/>
          <p:cNvSpPr/>
          <p:nvPr/>
        </p:nvSpPr>
        <p:spPr>
          <a:xfrm>
            <a:off x="8534400" y="304800"/>
            <a:ext cx="609600" cy="6096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TextBox 11"/>
          <p:cNvSpPr txBox="1"/>
          <p:nvPr/>
        </p:nvSpPr>
        <p:spPr>
          <a:xfrm>
            <a:off x="533400" y="228600"/>
            <a:ext cx="8534400" cy="954088"/>
          </a:xfrm>
          <a:prstGeom prst="rect">
            <a:avLst/>
          </a:prstGeom>
          <a:noFill/>
        </p:spPr>
        <p:txBody>
          <a:bodyPr>
            <a:spAutoFit/>
          </a:bodyPr>
          <a:lstStyle/>
          <a:p>
            <a:pPr algn="ctr" fontAlgn="auto">
              <a:spcBef>
                <a:spcPts val="0"/>
              </a:spcBef>
              <a:spcAft>
                <a:spcPts val="0"/>
              </a:spcAft>
              <a:defRPr/>
            </a:pPr>
            <a:r>
              <a:rPr lang="en-US" sz="2800" dirty="0">
                <a:solidFill>
                  <a:schemeClr val="bg1"/>
                </a:solidFill>
                <a:effectLst>
                  <a:outerShdw blurRad="38100" dist="38100" dir="2700000" algn="tl">
                    <a:srgbClr val="000000">
                      <a:alpha val="43137"/>
                    </a:srgbClr>
                  </a:outerShdw>
                </a:effectLst>
                <a:latin typeface="+mn-lt"/>
                <a:cs typeface="+mn-cs"/>
              </a:rPr>
              <a:t>PERBANYAKKAN </a:t>
            </a:r>
            <a:r>
              <a:rPr lang="en-US" sz="2800" dirty="0" err="1">
                <a:solidFill>
                  <a:schemeClr val="bg1"/>
                </a:solidFill>
                <a:effectLst>
                  <a:outerShdw blurRad="38100" dist="38100" dir="2700000" algn="tl">
                    <a:srgbClr val="000000">
                      <a:alpha val="43137"/>
                    </a:srgbClr>
                  </a:outerShdw>
                </a:effectLst>
                <a:latin typeface="+mn-lt"/>
                <a:cs typeface="+mn-cs"/>
              </a:rPr>
              <a:t>selawat</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dan</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salam</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kepada</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Nabi</a:t>
            </a:r>
            <a:r>
              <a:rPr lang="en-US" sz="2800" dirty="0">
                <a:solidFill>
                  <a:schemeClr val="bg1"/>
                </a:solidFill>
                <a:effectLst>
                  <a:outerShdw blurRad="38100" dist="38100" dir="2700000" algn="tl">
                    <a:srgbClr val="000000">
                      <a:alpha val="43137"/>
                    </a:srgbClr>
                  </a:outerShdw>
                </a:effectLst>
                <a:latin typeface="+mn-lt"/>
                <a:cs typeface="+mn-cs"/>
              </a:rPr>
              <a:t> Muhammad </a:t>
            </a:r>
            <a:r>
              <a:rPr lang="en-US" sz="2800" dirty="0" err="1">
                <a:solidFill>
                  <a:schemeClr val="bg1"/>
                </a:solidFill>
                <a:effectLst>
                  <a:outerShdw blurRad="38100" dist="38100" dir="2700000" algn="tl">
                    <a:srgbClr val="000000">
                      <a:alpha val="43137"/>
                    </a:srgbClr>
                  </a:outerShdw>
                </a:effectLst>
                <a:latin typeface="+mn-lt"/>
                <a:cs typeface="+mn-cs"/>
              </a:rPr>
              <a:t>s.a.w</a:t>
            </a:r>
            <a:endParaRPr lang="en-US" sz="2800" dirty="0">
              <a:solidFill>
                <a:schemeClr val="bg1"/>
              </a:solidFill>
              <a:effectLst>
                <a:outerShdw blurRad="38100" dist="38100" dir="2700000" algn="tl">
                  <a:srgbClr val="000000">
                    <a:alpha val="43137"/>
                  </a:srgbClr>
                </a:outerShdw>
              </a:effectLst>
              <a:latin typeface="+mn-lt"/>
              <a:cs typeface="+mn-cs"/>
            </a:endParaRPr>
          </a:p>
        </p:txBody>
      </p:sp>
      <p:sp>
        <p:nvSpPr>
          <p:cNvPr id="8" name="TextBox 7"/>
          <p:cNvSpPr txBox="1"/>
          <p:nvPr/>
        </p:nvSpPr>
        <p:spPr>
          <a:xfrm>
            <a:off x="228600" y="1533525"/>
            <a:ext cx="8534400" cy="523875"/>
          </a:xfrm>
          <a:prstGeom prst="rect">
            <a:avLst/>
          </a:prstGeom>
          <a:noFill/>
        </p:spPr>
        <p:txBody>
          <a:bodyPr>
            <a:spAutoFit/>
          </a:bodyPr>
          <a:lstStyle/>
          <a:p>
            <a:pPr algn="ctr" fontAlgn="auto">
              <a:spcBef>
                <a:spcPts val="0"/>
              </a:spcBef>
              <a:spcAft>
                <a:spcPts val="0"/>
              </a:spcAft>
              <a:defRPr/>
            </a:pPr>
            <a:r>
              <a:rPr lang="en-US" sz="28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Firman</a:t>
            </a:r>
            <a:r>
              <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Allah </a:t>
            </a:r>
            <a:r>
              <a:rPr lang="en-US" sz="28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dalam</a:t>
            </a:r>
            <a:r>
              <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Surah</a:t>
            </a:r>
            <a:r>
              <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Al-</a:t>
            </a:r>
            <a:r>
              <a:rPr lang="en-US" sz="28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Ahzab</a:t>
            </a:r>
            <a:r>
              <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Ayat</a:t>
            </a:r>
            <a:r>
              <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rPr>
              <a:t> 56 :-</a:t>
            </a:r>
            <a:endParaRPr lang="en-US" sz="2800" b="1" i="1" dirty="0">
              <a:effectLst>
                <a:glow rad="101600">
                  <a:schemeClr val="bg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152400" y="4419600"/>
            <a:ext cx="8915400" cy="2185988"/>
          </a:xfrm>
          <a:prstGeom prst="rect">
            <a:avLst/>
          </a:prstGeom>
          <a:noFill/>
        </p:spPr>
        <p:txBody>
          <a:bodyPr>
            <a:spAutoFit/>
          </a:bodyPr>
          <a:lstStyle/>
          <a:p>
            <a:pPr fontAlgn="auto">
              <a:spcBef>
                <a:spcPts val="0"/>
              </a:spcBef>
              <a:spcAft>
                <a:spcPts val="0"/>
              </a:spcAft>
              <a:defRPr/>
            </a:pPr>
            <a:r>
              <a:rPr lang="en-US" sz="24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Maksudnya</a:t>
            </a:r>
            <a:r>
              <a:rPr lang="en-US" sz="24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Sesungguhnya</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Allah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dan</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malaikat-malaikatNya</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berselawat</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untuk</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Nabi</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Wahai</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orang-orang</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yang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beriman</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berselawatlah</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kamu</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untuk</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Nabi</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dan</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ucapkanlah</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salam</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penghormatan</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kepadanya</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dengan</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 </a:t>
            </a:r>
            <a:r>
              <a:rPr lang="en-US" sz="2800" b="1" i="1" dirty="0" err="1">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sepenuhnya</a:t>
            </a:r>
            <a:r>
              <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rPr>
              <a:t>”.</a:t>
            </a:r>
            <a:endParaRPr lang="en-US" sz="2800" b="1" i="1" dirty="0">
              <a:solidFill>
                <a:srgbClr val="FFFFFF"/>
              </a:solidFill>
              <a:effectLst>
                <a:glow rad="101600">
                  <a:schemeClr val="tx1">
                    <a:alpha val="60000"/>
                  </a:schemeClr>
                </a:glow>
                <a:outerShdw blurRad="38100" dist="38100" dir="2700000" algn="tl">
                  <a:srgbClr val="000000">
                    <a:alpha val="43137"/>
                  </a:srgbClr>
                </a:outerShdw>
              </a:effectLst>
              <a:latin typeface="Times New Roman" pitchFamily="18" charset="0"/>
              <a:cs typeface="Times New Roman" pitchFamily="18" charset="0"/>
            </a:endParaRPr>
          </a:p>
        </p:txBody>
      </p:sp>
      <p:pic>
        <p:nvPicPr>
          <p:cNvPr id="31754" name="Picture 3"/>
          <p:cNvPicPr>
            <a:picLocks noChangeAspect="1" noChangeArrowheads="1"/>
          </p:cNvPicPr>
          <p:nvPr/>
        </p:nvPicPr>
        <p:blipFill>
          <a:blip r:embed="rId6"/>
          <a:srcRect/>
          <a:stretch>
            <a:fillRect/>
          </a:stretch>
        </p:blipFill>
        <p:spPr bwMode="auto">
          <a:xfrm>
            <a:off x="381000" y="2057400"/>
            <a:ext cx="84582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1"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8"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9"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0"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11" name="TextBox 10"/>
          <p:cNvSpPr txBox="1"/>
          <p:nvPr/>
        </p:nvSpPr>
        <p:spPr>
          <a:xfrm>
            <a:off x="609600" y="482600"/>
            <a:ext cx="5791200" cy="584200"/>
          </a:xfrm>
          <a:prstGeom prst="rect">
            <a:avLst/>
          </a:prstGeom>
          <a:noFill/>
        </p:spPr>
        <p:txBody>
          <a:bodyPr>
            <a:spAutoFit/>
          </a:bodyPr>
          <a:lstStyle/>
          <a:p>
            <a:pPr fontAlgn="auto">
              <a:spcBef>
                <a:spcPts val="0"/>
              </a:spcBef>
              <a:spcAft>
                <a:spcPts val="0"/>
              </a:spcAft>
              <a:defRPr/>
            </a:pP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Ucapan</a:t>
            </a: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 </a:t>
            </a:r>
            <a:r>
              <a:rPr lang="en-US" sz="3200" dirty="0" err="1">
                <a:solidFill>
                  <a:schemeClr val="bg1"/>
                </a:solidFill>
                <a:effectLst>
                  <a:glow rad="101600">
                    <a:schemeClr val="tx1">
                      <a:alpha val="60000"/>
                    </a:schemeClr>
                  </a:glow>
                  <a:outerShdw blurRad="38100" dist="38100" dir="2700000" algn="tl">
                    <a:srgbClr val="000000">
                      <a:alpha val="43137"/>
                    </a:srgbClr>
                  </a:outerShdw>
                </a:effectLst>
                <a:latin typeface="+mn-lt"/>
                <a:cs typeface="+mn-cs"/>
              </a:rPr>
              <a:t>Selawat</a:t>
            </a:r>
            <a:endParaRPr lang="en-US" sz="3200" dirty="0">
              <a:solidFill>
                <a:schemeClr val="bg1"/>
              </a:solidFill>
              <a:effectLst>
                <a:glow rad="101600">
                  <a:schemeClr val="tx1">
                    <a:alpha val="60000"/>
                  </a:schemeClr>
                </a:glow>
                <a:outerShdw blurRad="38100" dist="38100" dir="2700000" algn="tl">
                  <a:srgbClr val="000000">
                    <a:alpha val="43137"/>
                  </a:srgbClr>
                </a:outerShdw>
              </a:effectLst>
              <a:latin typeface="+mn-lt"/>
              <a:cs typeface="+mn-cs"/>
            </a:endParaRPr>
          </a:p>
        </p:txBody>
      </p:sp>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533400" y="1676400"/>
            <a:ext cx="8229600" cy="4524315"/>
          </a:xfrm>
          <a:prstGeom prst="rect">
            <a:avLst/>
          </a:prstGeom>
        </p:spPr>
        <p:txBody>
          <a:bodyPr>
            <a:spAutoFit/>
          </a:bodyPr>
          <a:lstStyle/>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اللَّهُمَّ صَلِّ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a:t>
            </a: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فِي الْعَالَمِيْنَ،</a:t>
            </a:r>
            <a:endParaRPr lang="en-US"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a:p>
            <a:pPr algn="ctr">
              <a:defRPr/>
            </a:pP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إِنَّكَ </a:t>
            </a:r>
            <a:r>
              <a:rPr lang="ar-SA" sz="4800" b="1"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rPr>
              <a:t>حَمِيْدٌ مَجِيْدٌ.	</a:t>
            </a:r>
            <a:endParaRPr lang="en-US" sz="4800" dirty="0">
              <a:ln>
                <a:solidFill>
                  <a:schemeClr val="tx1"/>
                </a:solidFill>
              </a:ln>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1"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9"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0"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2"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11" name="TextBox 10"/>
          <p:cNvSpPr txBox="1"/>
          <p:nvPr/>
        </p:nvSpPr>
        <p:spPr>
          <a:xfrm>
            <a:off x="609600" y="482600"/>
            <a:ext cx="105251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Doa</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81000" y="1752600"/>
            <a:ext cx="8458200" cy="2585323"/>
          </a:xfrm>
          <a:prstGeom prst="rect">
            <a:avLst/>
          </a:prstGeom>
        </p:spPr>
        <p:txBody>
          <a:bodyPr>
            <a:spAutoFit/>
          </a:bodyPr>
          <a:lstStyle/>
          <a:p>
            <a:pPr algn="ctr" rtl="1" fontAlgn="auto">
              <a:spcBef>
                <a:spcPts val="0"/>
              </a:spcBef>
              <a:spcAft>
                <a:spcPts val="0"/>
              </a:spcAft>
              <a:defRPr/>
            </a:pPr>
            <a:r>
              <a:rPr lang="ar-EG" sz="5400" b="1" kern="0" dirty="0">
                <a:ln>
                  <a:solidFill>
                    <a:schemeClr val="bg1">
                      <a:lumMod val="95000"/>
                    </a:schemeClr>
                  </a:solidFill>
                </a:ln>
                <a:solidFill>
                  <a:srgbClr val="FFFFFF"/>
                </a:solidFill>
                <a:effectLst>
                  <a:glow rad="101600">
                    <a:schemeClr val="tx1">
                      <a:alpha val="60000"/>
                    </a:scheme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5400" kern="0" dirty="0">
              <a:ln>
                <a:solidFill>
                  <a:schemeClr val="bg1">
                    <a:lumMod val="95000"/>
                  </a:schemeClr>
                </a:solidFill>
              </a:ln>
              <a:solidFill>
                <a:srgbClr val="FFFFFF"/>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8" name="Rectangle 1"/>
          <p:cNvSpPr>
            <a:spLocks noChangeArrowheads="1"/>
          </p:cNvSpPr>
          <p:nvPr/>
        </p:nvSpPr>
        <p:spPr bwMode="auto">
          <a:xfrm>
            <a:off x="304800" y="4486260"/>
            <a:ext cx="8610600" cy="2143140"/>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Allah,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Kurniakanlah</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Keredhaan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Kepada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Khulafa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Rasyidin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Dan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Sahabat</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Seluruhnya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Serta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Para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Tabiin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Dengan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Ihsan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Hingga</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Hari</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 </a:t>
            </a:r>
            <a:r>
              <a:rPr lang="en-GB" sz="2800" b="1" kern="0" dirty="0" err="1">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Kemudian</a:t>
            </a:r>
            <a:r>
              <a:rPr lang="en-GB" sz="2800" b="1" kern="0" dirty="0">
                <a:ln>
                  <a:solidFill>
                    <a:sysClr val="windowText" lastClr="000000"/>
                  </a:solidFill>
                </a:ln>
                <a:solidFill>
                  <a:srgbClr val="FFFFFF"/>
                </a:solidFill>
                <a:effectLst>
                  <a:glow rad="101600">
                    <a:sysClr val="windowText" lastClr="000000">
                      <a:alpha val="60000"/>
                    </a:sysClr>
                  </a:glow>
                </a:effectLst>
                <a:latin typeface="Arial Black" pitchFamily="34" charset="0"/>
                <a:ea typeface="Arial Unicode MS" pitchFamily="34" charset="-128"/>
                <a:cs typeface="Arial Unicode MS" pitchFamily="34" charset="-128"/>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1"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9"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0"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2"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400800" y="3962400"/>
            <a:ext cx="2608649" cy="2743200"/>
          </a:xfrm>
          <a:prstGeom prst="rect">
            <a:avLst/>
          </a:prstGeom>
          <a:noFill/>
          <a:ln w="9525">
            <a:noFill/>
            <a:miter lim="800000"/>
            <a:headEnd/>
            <a:tailEnd/>
          </a:ln>
          <a:effectLst/>
        </p:spPr>
      </p:pic>
      <p:sp>
        <p:nvSpPr>
          <p:cNvPr id="11" name="TextBox 10"/>
          <p:cNvSpPr txBox="1"/>
          <p:nvPr/>
        </p:nvSpPr>
        <p:spPr>
          <a:xfrm>
            <a:off x="609600" y="482600"/>
            <a:ext cx="105251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Doa</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457200" y="1696698"/>
            <a:ext cx="8553450" cy="1569660"/>
          </a:xfrm>
          <a:prstGeom prst="rect">
            <a:avLst/>
          </a:prstGeom>
        </p:spPr>
        <p:txBody>
          <a:bodyPr>
            <a:spAutoFit/>
          </a:bodyPr>
          <a:lstStyle/>
          <a:p>
            <a:pPr algn="ctr" rtl="1">
              <a:defRPr/>
            </a:pPr>
            <a:r>
              <a:rPr lang="ar-SA" sz="4800" b="1" dirty="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Calibri" pitchFamily="34" charset="0"/>
                <a:cs typeface="Traditional Arabic" pitchFamily="2" charset="-78"/>
              </a:rPr>
              <a:t>اَلَّلهُمَّ اغفِر لِلمُسلِمِينَ وَالْمُسلِمَاتِ وِالْمُؤمِنينَ وَالْمُؤمِنَاتِ اﻷَحياَءِ مِنهُم وَاﻷَموَاتِ</a:t>
            </a:r>
            <a:endParaRPr lang="en-US" sz="4800" dirty="0">
              <a:ln w="12700"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8" name="Rectangle 1"/>
          <p:cNvSpPr>
            <a:spLocks noChangeArrowheads="1"/>
          </p:cNvSpPr>
          <p:nvPr/>
        </p:nvSpPr>
        <p:spPr bwMode="auto">
          <a:xfrm>
            <a:off x="533400" y="3657600"/>
            <a:ext cx="8305800" cy="25146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Ya</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Ampunkanlah</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Dosa</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Golongan</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Muslimin</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Muslimat,mu’minin</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Dan </a:t>
            </a:r>
            <a:r>
              <a:rPr lang="en-US"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Mu’minaat</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Samada</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Masih</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Hidup</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Atau</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Telah</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GB" sz="3200" b="1" dirty="0" err="1">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GB" sz="3200" b="1" dirty="0">
                <a:ln>
                  <a:solidFill>
                    <a:sysClr val="windowText" lastClr="000000"/>
                  </a:solidFill>
                </a:ln>
                <a:solidFill>
                  <a:srgbClr val="FFFFFF"/>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p:spPr>
      </p:pic>
      <p:sp>
        <p:nvSpPr>
          <p:cNvPr id="3" name="Text Box 60"/>
          <p:cNvSpPr txBox="1">
            <a:spLocks noChangeArrowheads="1"/>
          </p:cNvSpPr>
          <p:nvPr/>
        </p:nvSpPr>
        <p:spPr bwMode="auto">
          <a:xfrm>
            <a:off x="228600" y="357188"/>
            <a:ext cx="8534400" cy="6308725"/>
          </a:xfrm>
          <a:prstGeom prst="rect">
            <a:avLst/>
          </a:prstGeom>
          <a:noFill/>
          <a:ln w="9525">
            <a:noFill/>
            <a:miter lim="800000"/>
            <a:headEnd/>
            <a:tailEnd/>
          </a:ln>
          <a:effectLst>
            <a:prstShdw prst="shdw17" dist="17961" dir="2700000">
              <a:schemeClr val="bg2"/>
            </a:prstShdw>
          </a:effectLst>
        </p:spPr>
        <p:txBody>
          <a:bodyPr>
            <a:spAutoFit/>
          </a:bodyPr>
          <a:lstStyle/>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defRPr/>
            </a:pP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Dipertuan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Marhum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Mahmud Al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Muktafibillah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Shah Dan Seri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Paduka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Baginda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Permaisuri</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Agong</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Tuanku</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Nur</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Zahirah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Zuriat-zuriatnya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Kaum</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6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Kerabatnya</a:t>
            </a:r>
            <a:r>
              <a:rPr lang="en-US" sz="36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defRPr/>
            </a:pPr>
            <a:endParaRPr lang="en-US" sz="4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Monotype Corsiva"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9525" y="-6350"/>
            <a:ext cx="9163050" cy="6870700"/>
          </a:xfrm>
          <a:prstGeom prst="rect">
            <a:avLst/>
          </a:prstGeom>
          <a:noFill/>
          <a:ln w="9525">
            <a:noFill/>
            <a:miter lim="800000"/>
            <a:headEnd/>
            <a:tailEnd/>
          </a:ln>
        </p:spPr>
      </p:pic>
      <p:sp>
        <p:nvSpPr>
          <p:cNvPr id="3" name="Text Box 57"/>
          <p:cNvSpPr txBox="1">
            <a:spLocks noChangeArrowheads="1"/>
          </p:cNvSpPr>
          <p:nvPr/>
        </p:nvSpPr>
        <p:spPr bwMode="auto">
          <a:xfrm>
            <a:off x="381000" y="273050"/>
            <a:ext cx="8458200" cy="6370638"/>
          </a:xfrm>
          <a:prstGeom prst="rect">
            <a:avLst/>
          </a:prstGeom>
          <a:noFill/>
          <a:ln w="9525">
            <a:noFill/>
            <a:miter lim="800000"/>
            <a:headEnd/>
            <a:tailEnd/>
          </a:ln>
          <a:effectLst>
            <a:prstShdw prst="shdw17" dist="17961" dir="2700000">
              <a:schemeClr val="bg2"/>
            </a:prstShdw>
          </a:effectLst>
        </p:spPr>
        <p:txBody>
          <a:bodyPr>
            <a:spAutoFit/>
          </a:bodyPr>
          <a:lstStyle/>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Allah,</a:t>
            </a:r>
          </a:p>
          <a:p>
            <a:pPr algn="ctr">
              <a:tabLst>
                <a:tab pos="3544888" algn="l"/>
              </a:tabLst>
              <a:defRPr/>
            </a:pP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Pemangku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Raja,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Tengku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Mohammad Ismail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Ibna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Al-</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Wathiqi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Billah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Sultan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Mizan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Zainal</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Abidin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a:p>
            <a:pPr algn="ctr">
              <a:tabLst>
                <a:tab pos="3544888" algn="l"/>
              </a:tabLst>
              <a:defRPr/>
            </a:pPr>
            <a:endPar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endParaRPr>
          </a:p>
          <a:p>
            <a:pPr algn="ctr">
              <a:tabLst>
                <a:tab pos="3544888" algn="l"/>
              </a:tabLst>
              <a:defRPr/>
            </a:pP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Dan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Peliharakanlah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Jua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Pemimpin-Pemimpinnya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Ulama-Ulamanya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Pekerja-Pekerja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Serta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Seluruh</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Rakyatnya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Dari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Kalangan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Umat</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Islam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Dengan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RahmatMu</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Wahai</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Tuhan</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Yang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Maha</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 </a:t>
            </a:r>
            <a:r>
              <a:rPr lang="en-US" sz="3400" b="1" dirty="0" err="1">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Penyayang</a:t>
            </a:r>
            <a:r>
              <a:rPr lang="en-US" sz="3400" b="1" dirty="0">
                <a:ln>
                  <a:solidFill>
                    <a:schemeClr val="bg1"/>
                  </a:solidFill>
                </a:ln>
                <a:solidFill>
                  <a:srgbClr val="000000"/>
                </a:solidFill>
                <a:effectLst>
                  <a:glow rad="63500">
                    <a:schemeClr val="bg1">
                      <a:alpha val="40000"/>
                    </a:schemeClr>
                  </a:glow>
                  <a:outerShdw blurRad="38100" dist="38100" dir="2700000" algn="tl">
                    <a:srgbClr val="000000">
                      <a:alpha val="43137"/>
                    </a:srgbClr>
                  </a:outerShdw>
                </a:effectLst>
                <a:latin typeface="Berlin Sans FB Demi" pitchFamily="34" charset="0"/>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sp>
        <p:nvSpPr>
          <p:cNvPr id="3" name="Rectangle 1"/>
          <p:cNvSpPr>
            <a:spLocks noChangeArrowheads="1"/>
          </p:cNvSpPr>
          <p:nvPr/>
        </p:nvSpPr>
        <p:spPr bwMode="auto">
          <a:xfrm>
            <a:off x="685800" y="1600200"/>
            <a:ext cx="8153400" cy="5105400"/>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Allah,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Tolonglah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Islam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himpunkanlah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mereka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atas</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dasar</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kebenaran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kekufuran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syirik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munafik</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Hancurkanlah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musuh-musuhMu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musuh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agama,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ampunkanlah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dosa-dosa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saudara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terdahulu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janganlah</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biarkan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kedengkian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dalam</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hati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kami</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terhadap</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orang-orang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yang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beriman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sesungguhnya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Engkau</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Penyantun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dan</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Maha</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 </a:t>
            </a:r>
            <a:r>
              <a:rPr lang="en-GB" sz="2800" b="1" dirty="0" err="1">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Penyayang</a:t>
            </a:r>
            <a:r>
              <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rPr>
              <a:t>.</a:t>
            </a:r>
            <a:r>
              <a:rPr lang="en-US" sz="2800" b="1" dirty="0">
                <a:ln>
                  <a:solidFill>
                    <a:schemeClr val="bg1"/>
                  </a:solidFill>
                </a:ln>
                <a:effectLst>
                  <a:outerShdw blurRad="38100" dist="38100" dir="2700000" algn="tl">
                    <a:srgbClr val="000000">
                      <a:alpha val="43137"/>
                    </a:srgbClr>
                  </a:outerShdw>
                </a:effectLst>
                <a:latin typeface="Berlin Sans FB" pitchFamily="34" charset="0"/>
              </a:rPr>
              <a:t> </a:t>
            </a:r>
            <a:endParaRPr lang="en-GB" sz="2800" b="1" dirty="0">
              <a:ln>
                <a:solidFill>
                  <a:schemeClr val="bg1"/>
                </a:solidFill>
              </a:ln>
              <a:effectLst>
                <a:outerShdw blurRad="38100" dist="38100" dir="2700000" algn="tl">
                  <a:srgbClr val="000000">
                    <a:alpha val="43137"/>
                  </a:srgbClr>
                </a:outerShdw>
              </a:effectLst>
              <a:latin typeface="Berlin Sans FB" pitchFamily="34" charset="0"/>
              <a:ea typeface="Arial Unicode MS" pitchFamily="34" charset="-128"/>
            </a:endParaRPr>
          </a:p>
        </p:txBody>
      </p:sp>
      <p:sp>
        <p:nvSpPr>
          <p:cNvPr id="4" name="TextBox 3"/>
          <p:cNvSpPr txBox="1"/>
          <p:nvPr/>
        </p:nvSpPr>
        <p:spPr>
          <a:xfrm>
            <a:off x="609600" y="482600"/>
            <a:ext cx="105251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Doa</a:t>
            </a:r>
            <a:endParaRPr lang="en-US" sz="3200" dirty="0">
              <a:solidFill>
                <a:schemeClr val="bg1"/>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sp>
        <p:nvSpPr>
          <p:cNvPr id="9" name="TextBox 8"/>
          <p:cNvSpPr txBox="1"/>
          <p:nvPr/>
        </p:nvSpPr>
        <p:spPr>
          <a:xfrm>
            <a:off x="609600" y="482600"/>
            <a:ext cx="105251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Doa</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508" name="7-Point Star 507"/>
          <p:cNvSpPr/>
          <p:nvPr/>
        </p:nvSpPr>
        <p:spPr>
          <a:xfrm>
            <a:off x="80010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1" name="7-Point Star 510"/>
          <p:cNvSpPr/>
          <p:nvPr/>
        </p:nvSpPr>
        <p:spPr>
          <a:xfrm>
            <a:off x="8458200" y="0"/>
            <a:ext cx="457200" cy="457200"/>
          </a:xfrm>
          <a:prstGeom prst="star7">
            <a:avLst>
              <a:gd name="adj" fmla="val 10072"/>
              <a:gd name="hf" fmla="val 102572"/>
              <a:gd name="vf" fmla="val 105210"/>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838200" y="1648123"/>
            <a:ext cx="8077200" cy="1089529"/>
          </a:xfrm>
          <a:prstGeom prst="rect">
            <a:avLst/>
          </a:prstGeom>
        </p:spPr>
        <p:txBody>
          <a:bodyPr>
            <a:spAutoFit/>
          </a:bodyP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Ya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Allah…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Lembutkanlah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Hati-hati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Dan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Perbaikilah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Hubungan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Antara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Dan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Jadikanlah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Di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Kalangan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Orang</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Yang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Dapat</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Pertunjuk</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rPr>
              <a:t> .</a:t>
            </a:r>
            <a:endParaRPr lang="en-GB"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ea typeface="Arial Unicode MS" pitchFamily="34" charset="-128"/>
            </a:endParaRPr>
          </a:p>
        </p:txBody>
      </p:sp>
      <p:sp>
        <p:nvSpPr>
          <p:cNvPr id="7" name="Text Box 60"/>
          <p:cNvSpPr txBox="1">
            <a:spLocks noChangeArrowheads="1"/>
          </p:cNvSpPr>
          <p:nvPr/>
        </p:nvSpPr>
        <p:spPr bwMode="auto">
          <a:xfrm>
            <a:off x="296069" y="3172123"/>
            <a:ext cx="8619331" cy="2923877"/>
          </a:xfrm>
          <a:prstGeom prst="rect">
            <a:avLst/>
          </a:prstGeom>
          <a:noFill/>
          <a:ln w="9525">
            <a:noFill/>
            <a:miter lim="800000"/>
            <a:headEnd/>
            <a:tailEnd/>
          </a:ln>
          <a:effectLst>
            <a:prstShdw prst="shdw17" dist="17961" dir="2700000">
              <a:schemeClr val="bg2"/>
            </a:prstShdw>
          </a:effectLst>
        </p:spPr>
        <p:txBody>
          <a:bodyPr>
            <a:spAutoFit/>
          </a:bodyPr>
          <a:lstStyle/>
          <a:p>
            <a:pPr algn="ctr" fontAlgn="auto">
              <a:spcBef>
                <a:spcPts val="0"/>
              </a:spcBef>
              <a:spcAft>
                <a:spcPts val="0"/>
              </a:spcAft>
              <a:defRPr/>
            </a:pP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Ya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Allah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Telah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Menzalimi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Diri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Sendiri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Sekiranya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Engkau</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Tidak</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Mengampunkan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Merahmati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Nescaya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Akan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Menjadi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Orang</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Yang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Rugi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a:t>
            </a:r>
          </a:p>
          <a:p>
            <a:pPr algn="ctr" fontAlgn="auto">
              <a:spcBef>
                <a:spcPts val="0"/>
              </a:spcBef>
              <a:spcAft>
                <a:spcPts val="0"/>
              </a:spcAft>
              <a:defRPr/>
            </a:pP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Ya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Allah</a:t>
            </a:r>
            <a:r>
              <a:rPr lang="en-US" sz="40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Kurniakanlah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Kepada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Kebaikan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Di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Dunia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Dan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Kebaikan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Di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Akhirat</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Serta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Hindarilah</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Kami</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Dari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Seksaan</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 </a:t>
            </a:r>
            <a:r>
              <a:rPr lang="en-US" sz="2400" b="1" dirty="0" err="1">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Neraka</a:t>
            </a:r>
            <a:r>
              <a:rPr lang="en-US" sz="2400" b="1" dirty="0">
                <a:ln>
                  <a:solidFill>
                    <a:schemeClr val="bg1"/>
                  </a:solidFill>
                </a:ln>
                <a:solidFill>
                  <a:srgbClr val="000000"/>
                </a:solidFill>
                <a:effectLst>
                  <a:glow rad="101600">
                    <a:schemeClr val="tx1">
                      <a:alpha val="40000"/>
                    </a:schemeClr>
                  </a:glow>
                  <a:outerShdw blurRad="38100" dist="38100" dir="2700000" algn="tl">
                    <a:srgbClr val="000000">
                      <a:alpha val="43137"/>
                    </a:srgbClr>
                  </a:outerShdw>
                </a:effectLst>
                <a:latin typeface="Berlin Sans FB" pitchFamily="34" charset="0"/>
                <a:cs typeface="+mn-cs"/>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9"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sp>
        <p:nvSpPr>
          <p:cNvPr id="4" name="TextBox 3"/>
          <p:cNvSpPr txBox="1"/>
          <p:nvPr/>
        </p:nvSpPr>
        <p:spPr>
          <a:xfrm>
            <a:off x="1524000" y="457200"/>
            <a:ext cx="6781800" cy="584775"/>
          </a:xfrm>
          <a:prstGeom prst="rect">
            <a:avLst/>
          </a:prstGeom>
          <a:noFill/>
          <a:effectLst>
            <a:glow rad="101600">
              <a:schemeClr val="tx1">
                <a:alpha val="60000"/>
              </a:schemeClr>
            </a:glow>
          </a:effectLst>
        </p:spPr>
        <p:txBody>
          <a:bodyPr>
            <a:spAutoFit/>
          </a:bodyPr>
          <a:lstStyle/>
          <a:p>
            <a:pPr fontAlgn="auto">
              <a:spcBef>
                <a:spcPts val="0"/>
              </a:spcBef>
              <a:spcAft>
                <a:spcPts val="0"/>
              </a:spcAft>
              <a:defRPr/>
            </a:pPr>
            <a:r>
              <a:rPr lang="en-US" sz="3200" b="1" dirty="0" err="1">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Wahai</a:t>
            </a:r>
            <a:r>
              <a:rPr lang="en-US" sz="3200" b="1" dirty="0">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 </a:t>
            </a:r>
            <a:r>
              <a:rPr lang="en-US" sz="3200" b="1" dirty="0" err="1">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Hamba-Hamba</a:t>
            </a:r>
            <a:r>
              <a:rPr lang="en-US" sz="3200" b="1" dirty="0">
                <a:ln>
                  <a:solidFill>
                    <a:sysClr val="windowText" lastClr="000000"/>
                  </a:solidFill>
                </a:ln>
                <a:solidFill>
                  <a:srgbClr val="FFFF00"/>
                </a:solidFill>
                <a:effectLst>
                  <a:glow rad="139700">
                    <a:schemeClr val="tx1"/>
                  </a:glow>
                  <a:outerShdw blurRad="38100" dist="38100" dir="2700000" algn="tl">
                    <a:srgbClr val="000000">
                      <a:alpha val="43137"/>
                    </a:srgbClr>
                  </a:outerShdw>
                </a:effectLst>
                <a:latin typeface="Berlin Sans FB" pitchFamily="34" charset="0"/>
                <a:cs typeface="Arial" pitchFamily="34" charset="0"/>
              </a:rPr>
              <a:t> Allah</a:t>
            </a:r>
          </a:p>
        </p:txBody>
      </p:sp>
      <p:sp>
        <p:nvSpPr>
          <p:cNvPr id="5" name="Rectangle 4"/>
          <p:cNvSpPr/>
          <p:nvPr/>
        </p:nvSpPr>
        <p:spPr>
          <a:xfrm>
            <a:off x="457200" y="1600200"/>
            <a:ext cx="8534400" cy="4524315"/>
          </a:xfrm>
          <a:prstGeom prst="rect">
            <a:avLst/>
          </a:prstGeom>
        </p:spPr>
        <p:txBody>
          <a:bodyPr>
            <a:spAutoFit/>
          </a:bodyPr>
          <a:lstStyle/>
          <a:p>
            <a:pPr algn="ctr" eaLnBrk="0" fontAlgn="auto" hangingPunct="0">
              <a:spcBef>
                <a:spcPts val="0"/>
              </a:spcBef>
              <a:spcAft>
                <a:spcPts val="0"/>
              </a:spcAft>
              <a:defRPr/>
            </a:pPr>
            <a:r>
              <a:rPr lang="en-US" sz="3200" b="1" dirty="0" err="1">
                <a:ln>
                  <a:solidFill>
                    <a:schemeClr val="bg1"/>
                  </a:solidFill>
                </a:ln>
                <a:effectLst>
                  <a:outerShdw blurRad="38100" dist="38100" dir="2700000" algn="tl">
                    <a:srgbClr val="000000"/>
                  </a:outerShdw>
                </a:effectLst>
                <a:latin typeface="Berlin Sans FB" pitchFamily="34" charset="0"/>
              </a:rPr>
              <a:t>Sesungguhnya</a:t>
            </a:r>
            <a:r>
              <a:rPr lang="en-US" sz="3200" b="1" dirty="0">
                <a:ln>
                  <a:solidFill>
                    <a:schemeClr val="bg1"/>
                  </a:solidFill>
                </a:ln>
                <a:effectLst>
                  <a:outerShdw blurRad="38100" dist="38100" dir="2700000" algn="tl">
                    <a:srgbClr val="000000"/>
                  </a:outerShdw>
                </a:effectLst>
                <a:latin typeface="Berlin Sans FB" pitchFamily="34" charset="0"/>
              </a:rPr>
              <a:t> ALLAH  </a:t>
            </a:r>
            <a:r>
              <a:rPr lang="en-US" sz="3200" b="1" dirty="0" err="1">
                <a:ln>
                  <a:solidFill>
                    <a:schemeClr val="bg1"/>
                  </a:solidFill>
                </a:ln>
                <a:effectLst>
                  <a:outerShdw blurRad="38100" dist="38100" dir="2700000" algn="tl">
                    <a:srgbClr val="000000"/>
                  </a:outerShdw>
                </a:effectLst>
                <a:latin typeface="Berlin Sans FB" pitchFamily="34" charset="0"/>
              </a:rPr>
              <a:t>menyuruh</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berlaku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adil</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berbuat</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kebaikan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serta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memberi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bantuan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kepada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kaum</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kerabat</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melarang</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daripada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melakukan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perbuatan-perbuatan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keji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mungkar</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serta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kezaliman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Ia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mengajar</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kamu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dengan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suruhan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dan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larangannya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ini</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supaya</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kamu</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mengambil</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peringatan</a:t>
            </a:r>
            <a:r>
              <a:rPr lang="en-US" sz="3200" b="1" dirty="0">
                <a:ln>
                  <a:solidFill>
                    <a:schemeClr val="bg1"/>
                  </a:solidFill>
                </a:ln>
                <a:effectLst>
                  <a:outerShdw blurRad="38100" dist="38100" dir="2700000" algn="tl">
                    <a:srgbClr val="000000"/>
                  </a:outerShdw>
                </a:effectLst>
                <a:latin typeface="Berlin Sans FB" pitchFamily="34" charset="0"/>
              </a:rPr>
              <a:t> </a:t>
            </a:r>
            <a:r>
              <a:rPr lang="en-US" sz="3200" b="1" dirty="0" err="1">
                <a:ln>
                  <a:solidFill>
                    <a:schemeClr val="bg1"/>
                  </a:solidFill>
                </a:ln>
                <a:effectLst>
                  <a:outerShdw blurRad="38100" dist="38100" dir="2700000" algn="tl">
                    <a:srgbClr val="000000"/>
                  </a:outerShdw>
                </a:effectLst>
                <a:latin typeface="Berlin Sans FB" pitchFamily="34" charset="0"/>
              </a:rPr>
              <a:t>mematuhinya</a:t>
            </a:r>
            <a:r>
              <a:rPr lang="en-US" sz="3200" b="1" dirty="0">
                <a:ln>
                  <a:solidFill>
                    <a:schemeClr val="bg1"/>
                  </a:solidFill>
                </a:ln>
                <a:effectLst>
                  <a:outerShdw blurRad="38100" dist="38100" dir="2700000" algn="tl">
                    <a:srgbClr val="000000"/>
                  </a:outerShdw>
                </a:effectLst>
                <a:latin typeface="Berlin Sans FB" pitchFamily="34" charset="0"/>
              </a:rPr>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9"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sp>
        <p:nvSpPr>
          <p:cNvPr id="6" name="Rectangle 5"/>
          <p:cNvSpPr>
            <a:spLocks noChangeArrowheads="1"/>
          </p:cNvSpPr>
          <p:nvPr/>
        </p:nvSpPr>
        <p:spPr bwMode="auto">
          <a:xfrm>
            <a:off x="304800" y="1143000"/>
            <a:ext cx="8610600" cy="5072062"/>
          </a:xfrm>
          <a:prstGeom prst="rect">
            <a:avLst/>
          </a:prstGeom>
          <a:noFill/>
          <a:ln w="76200" cmpd="tri">
            <a:noFill/>
            <a:miter lim="800000"/>
            <a:headEnd/>
            <a:tailEnd/>
          </a:ln>
        </p:spPr>
        <p:txBody>
          <a:bodyPr/>
          <a:lstStyle/>
          <a:p>
            <a:pPr marL="419100" indent="-382588" algn="ctr" eaLnBrk="0" fontAlgn="auto" hangingPunct="0">
              <a:lnSpc>
                <a:spcPct val="90000"/>
              </a:lnSpc>
              <a:spcBef>
                <a:spcPts val="0"/>
              </a:spcBef>
              <a:spcAft>
                <a:spcPts val="0"/>
              </a:spcAft>
              <a:defRPr/>
            </a:pPr>
            <a:r>
              <a:rPr lang="en-US" sz="3000" b="1" i="1" dirty="0">
                <a:ln>
                  <a:solidFill>
                    <a:schemeClr val="bg1"/>
                  </a:solidFill>
                </a:ln>
                <a:effectLst>
                  <a:outerShdw blurRad="38100" dist="38100" dir="2700000" algn="tl">
                    <a:srgbClr val="000000"/>
                  </a:outerShdw>
                </a:effectLst>
                <a:latin typeface="Berlin Sans FB" pitchFamily="34" charset="0"/>
                <a:cs typeface="+mn-cs"/>
              </a:rPr>
              <a:t>	</a:t>
            </a:r>
          </a:p>
          <a:p>
            <a:pPr marL="419100" indent="-382588" algn="ctr" eaLnBrk="0" fontAlgn="auto" hangingPunct="0">
              <a:lnSpc>
                <a:spcPct val="90000"/>
              </a:lnSpc>
              <a:spcBef>
                <a:spcPts val="0"/>
              </a:spcBef>
              <a:spcAft>
                <a:spcPts val="0"/>
              </a:spcAft>
              <a:defRPr/>
            </a:pPr>
            <a:r>
              <a:rPr lang="en-US" sz="3000" b="1" dirty="0" err="1">
                <a:ln>
                  <a:solidFill>
                    <a:schemeClr val="bg1"/>
                  </a:solidFill>
                </a:ln>
                <a:effectLst>
                  <a:outerShdw blurRad="38100" dist="38100" dir="2700000" algn="tl">
                    <a:srgbClr val="000000"/>
                  </a:outerShdw>
                </a:effectLst>
                <a:latin typeface="Berlin Sans FB" pitchFamily="34" charset="0"/>
                <a:cs typeface="+mn-cs"/>
              </a:rPr>
              <a:t>Maka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Ingatlah</a:t>
            </a:r>
            <a:r>
              <a:rPr lang="en-US" sz="3000" b="1" dirty="0">
                <a:ln>
                  <a:solidFill>
                    <a:schemeClr val="bg1"/>
                  </a:solidFill>
                </a:ln>
                <a:effectLst>
                  <a:outerShdw blurRad="38100" dist="38100" dir="2700000" algn="tl">
                    <a:srgbClr val="000000"/>
                  </a:outerShdw>
                </a:effectLst>
                <a:latin typeface="Berlin Sans FB" pitchFamily="34" charset="0"/>
                <a:cs typeface="+mn-cs"/>
              </a:rPr>
              <a:t> Allah Yang </a:t>
            </a:r>
            <a:r>
              <a:rPr lang="en-US" sz="3000" b="1" dirty="0" err="1">
                <a:ln>
                  <a:solidFill>
                    <a:schemeClr val="bg1"/>
                  </a:solidFill>
                </a:ln>
                <a:effectLst>
                  <a:outerShdw blurRad="38100" dist="38100" dir="2700000" algn="tl">
                    <a:srgbClr val="000000"/>
                  </a:outerShdw>
                </a:effectLst>
                <a:latin typeface="Berlin Sans FB" pitchFamily="34" charset="0"/>
                <a:cs typeface="+mn-cs"/>
              </a:rPr>
              <a:t>Maha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Agung</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Mengingatimu</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Bersyukurlah</a:t>
            </a:r>
            <a:r>
              <a:rPr lang="en-US" sz="3000" b="1" dirty="0">
                <a:ln>
                  <a:solidFill>
                    <a:schemeClr val="bg1"/>
                  </a:solidFill>
                </a:ln>
                <a:effectLst>
                  <a:outerShdw blurRad="38100" dist="38100" dir="2700000" algn="tl">
                    <a:srgbClr val="000000"/>
                  </a:outerShdw>
                </a:effectLst>
                <a:latin typeface="Berlin Sans FB" pitchFamily="34" charset="0"/>
                <a:cs typeface="+mn-cs"/>
              </a:rPr>
              <a:t> Di </a:t>
            </a:r>
            <a:r>
              <a:rPr lang="en-US" sz="3000" b="1" dirty="0" err="1">
                <a:ln>
                  <a:solidFill>
                    <a:schemeClr val="bg1"/>
                  </a:solidFill>
                </a:ln>
                <a:effectLst>
                  <a:outerShdw blurRad="38100" dist="38100" dir="2700000" algn="tl">
                    <a:srgbClr val="000000"/>
                  </a:outerShdw>
                </a:effectLst>
                <a:latin typeface="Berlin Sans FB" pitchFamily="34" charset="0"/>
                <a:cs typeface="+mn-cs"/>
              </a:rPr>
              <a:t>Atas</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Nikmat-nikmatnya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Menambahkan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Lagi</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Nikmat</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Itu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Kepadamu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Pohonlah</a:t>
            </a:r>
            <a:r>
              <a:rPr lang="en-US" sz="3000" b="1" dirty="0">
                <a:ln>
                  <a:solidFill>
                    <a:schemeClr val="bg1"/>
                  </a:solidFill>
                </a:ln>
                <a:effectLst>
                  <a:outerShdw blurRad="38100" dist="38100" dir="2700000" algn="tl">
                    <a:srgbClr val="000000"/>
                  </a:outerShdw>
                </a:effectLst>
                <a:latin typeface="Berlin Sans FB" pitchFamily="34" charset="0"/>
                <a:cs typeface="+mn-cs"/>
              </a:rPr>
              <a:t> Dari </a:t>
            </a:r>
            <a:r>
              <a:rPr lang="en-US" sz="3000" b="1" dirty="0" err="1">
                <a:ln>
                  <a:solidFill>
                    <a:schemeClr val="bg1"/>
                  </a:solidFill>
                </a:ln>
                <a:effectLst>
                  <a:outerShdw blurRad="38100" dist="38100" dir="2700000" algn="tl">
                    <a:srgbClr val="000000"/>
                  </a:outerShdw>
                </a:effectLst>
                <a:latin typeface="Berlin Sans FB" pitchFamily="34" charset="0"/>
                <a:cs typeface="+mn-cs"/>
              </a:rPr>
              <a:t>Kelebihannya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Nescaya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Diberikannya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Kepadamu</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Sesungguhnya</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Mengingati</a:t>
            </a:r>
            <a:r>
              <a:rPr lang="en-US" sz="3000" b="1" dirty="0">
                <a:ln>
                  <a:solidFill>
                    <a:schemeClr val="bg1"/>
                  </a:solidFill>
                </a:ln>
                <a:effectLst>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outerShdw blurRad="38100" dist="38100" dir="2700000" algn="tl">
                    <a:srgbClr val="000000"/>
                  </a:outerShdw>
                </a:effectLst>
                <a:latin typeface="Berlin Sans FB" pitchFamily="34" charset="0"/>
                <a:cs typeface="+mn-cs"/>
              </a:rPr>
              <a:t>Itu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Lebih</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Besar</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Faedah</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Kesannya</a:t>
            </a:r>
            <a:r>
              <a:rPr lang="en-US" sz="3000" b="1" dirty="0">
                <a:ln>
                  <a:solidFill>
                    <a:schemeClr val="bg1"/>
                  </a:solidFill>
                </a:ln>
                <a:effectLst>
                  <a:outerShdw blurRad="38100" dist="38100" dir="2700000" algn="tl">
                    <a:srgbClr val="000000"/>
                  </a:outerShdw>
                </a:effectLst>
                <a:latin typeface="Berlin Sans FB" pitchFamily="34" charset="0"/>
                <a:cs typeface="+mn-cs"/>
              </a:rPr>
              <a:t>) Dan (</a:t>
            </a:r>
            <a:r>
              <a:rPr lang="en-US" sz="3000" b="1" dirty="0" err="1">
                <a:ln>
                  <a:solidFill>
                    <a:schemeClr val="bg1"/>
                  </a:solidFill>
                </a:ln>
                <a:effectLst>
                  <a:outerShdw blurRad="38100" dist="38100" dir="2700000" algn="tl">
                    <a:srgbClr val="000000"/>
                  </a:outerShdw>
                </a:effectLst>
                <a:latin typeface="Berlin Sans FB" pitchFamily="34" charset="0"/>
                <a:cs typeface="+mn-cs"/>
              </a:rPr>
              <a:t>Ingatlah</a:t>
            </a:r>
            <a:r>
              <a:rPr lang="en-US" sz="3000" b="1" dirty="0">
                <a:ln>
                  <a:solidFill>
                    <a:schemeClr val="bg1"/>
                  </a:solidFill>
                </a:ln>
                <a:effectLst>
                  <a:outerShdw blurRad="38100" dist="38100" dir="2700000" algn="tl">
                    <a:srgbClr val="000000"/>
                  </a:outerShdw>
                </a:effectLst>
                <a:latin typeface="Berlin Sans FB" pitchFamily="34" charset="0"/>
                <a:cs typeface="+mn-cs"/>
              </a:rPr>
              <a:t>) Allah </a:t>
            </a:r>
            <a:r>
              <a:rPr lang="en-US" sz="3000" b="1" dirty="0" err="1">
                <a:ln>
                  <a:solidFill>
                    <a:schemeClr val="bg1"/>
                  </a:solidFill>
                </a:ln>
                <a:effectLst>
                  <a:outerShdw blurRad="38100" dist="38100" dir="2700000" algn="tl">
                    <a:srgbClr val="000000"/>
                  </a:outerShdw>
                </a:effectLst>
                <a:latin typeface="Berlin Sans FB" pitchFamily="34" charset="0"/>
                <a:cs typeface="+mn-cs"/>
              </a:rPr>
              <a:t>Mengetahui</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Apa</a:t>
            </a:r>
            <a:r>
              <a:rPr lang="en-US" sz="3000" b="1" dirty="0">
                <a:ln>
                  <a:solidFill>
                    <a:schemeClr val="bg1"/>
                  </a:solidFill>
                </a:ln>
                <a:effectLst>
                  <a:outerShdw blurRad="38100" dist="38100" dir="2700000" algn="tl">
                    <a:srgbClr val="000000"/>
                  </a:outerShdw>
                </a:effectLst>
                <a:latin typeface="Berlin Sans FB" pitchFamily="34" charset="0"/>
                <a:cs typeface="+mn-cs"/>
              </a:rPr>
              <a:t>  Yang </a:t>
            </a:r>
            <a:r>
              <a:rPr lang="en-US" sz="3000" b="1" dirty="0" err="1">
                <a:ln>
                  <a:solidFill>
                    <a:schemeClr val="bg1"/>
                  </a:solidFill>
                </a:ln>
                <a:effectLst>
                  <a:outerShdw blurRad="38100" dist="38100" dir="2700000" algn="tl">
                    <a:srgbClr val="000000"/>
                  </a:outerShdw>
                </a:effectLst>
                <a:latin typeface="Berlin Sans FB" pitchFamily="34" charset="0"/>
                <a:cs typeface="+mn-cs"/>
              </a:rPr>
              <a:t>Kamu</a:t>
            </a:r>
            <a:r>
              <a:rPr lang="en-US" sz="3000" b="1" dirty="0">
                <a:ln>
                  <a:solidFill>
                    <a:schemeClr val="bg1"/>
                  </a:solidFill>
                </a:ln>
                <a:effectLst>
                  <a:outerShdw blurRad="38100" dist="38100" dir="2700000" algn="tl">
                    <a:srgbClr val="000000"/>
                  </a:outerShdw>
                </a:effectLst>
                <a:latin typeface="Berlin Sans FB" pitchFamily="34" charset="0"/>
                <a:cs typeface="+mn-cs"/>
              </a:rPr>
              <a:t> </a:t>
            </a:r>
            <a:r>
              <a:rPr lang="en-US" sz="3000" b="1" dirty="0" err="1">
                <a:ln>
                  <a:solidFill>
                    <a:schemeClr val="bg1"/>
                  </a:solidFill>
                </a:ln>
                <a:effectLst>
                  <a:outerShdw blurRad="38100" dist="38100" dir="2700000" algn="tl">
                    <a:srgbClr val="000000"/>
                  </a:outerShdw>
                </a:effectLst>
                <a:latin typeface="Berlin Sans FB" pitchFamily="34" charset="0"/>
                <a:cs typeface="+mn-cs"/>
              </a:rPr>
              <a:t>Kerjakan</a:t>
            </a:r>
            <a:r>
              <a:rPr lang="en-US" sz="3000" b="1" dirty="0">
                <a:ln>
                  <a:solidFill>
                    <a:schemeClr val="bg1"/>
                  </a:solidFill>
                </a:ln>
                <a:effectLst>
                  <a:outerShdw blurRad="38100" dist="38100" dir="2700000" algn="tl">
                    <a:srgbClr val="000000"/>
                  </a:outerShdw>
                </a:effectLst>
                <a:latin typeface="Berlin Sans FB" pitchFamily="34" charset="0"/>
                <a:cs typeface="+mn-cs"/>
              </a:rPr>
              <a:t>. </a:t>
            </a:r>
          </a:p>
          <a:p>
            <a:pPr marL="419100" indent="-382588" algn="ctr" eaLnBrk="0" fontAlgn="auto" hangingPunct="0">
              <a:lnSpc>
                <a:spcPct val="90000"/>
              </a:lnSpc>
              <a:spcBef>
                <a:spcPct val="20000"/>
              </a:spcBef>
              <a:spcAft>
                <a:spcPts val="0"/>
              </a:spcAft>
              <a:defRPr/>
            </a:pPr>
            <a:endParaRPr lang="en-US" sz="3000" b="1" dirty="0">
              <a:ln>
                <a:solidFill>
                  <a:schemeClr val="bg1"/>
                </a:solidFill>
              </a:ln>
              <a:effectLst>
                <a:outerShdw blurRad="38100" dist="38100" dir="2700000" algn="tl">
                  <a:srgbClr val="000000"/>
                </a:outerShdw>
              </a:effectLst>
              <a:latin typeface="Berlin Sans FB" pitchFamily="34" charset="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7"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1998663"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Selawat</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ound Diagonal Corner Rectangle 3"/>
          <p:cNvSpPr/>
          <p:nvPr/>
        </p:nvSpPr>
        <p:spPr>
          <a:xfrm>
            <a:off x="381000" y="1828562"/>
            <a:ext cx="8382000" cy="1600438"/>
          </a:xfrm>
          <a:prstGeom prst="round2DiagRect">
            <a:avLst/>
          </a:prstGeom>
          <a:noFill/>
          <a:ln w="38100">
            <a:noFill/>
          </a:ln>
        </p:spPr>
        <p:txBody>
          <a:bodyPr>
            <a:spAutoFit/>
          </a:bodyPr>
          <a:lstStyle/>
          <a:p>
            <a:pPr algn="ctr" fontAlgn="auto">
              <a:spcBef>
                <a:spcPts val="0"/>
              </a:spcBef>
              <a:spcAft>
                <a:spcPts val="0"/>
              </a:spcAft>
              <a:defRPr/>
            </a:pPr>
            <a:r>
              <a:rPr lang="ar-SA" sz="4400" b="1" dirty="0">
                <a:ln>
                  <a:solidFill>
                    <a:sysClr val="windowText" lastClr="000000"/>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اللَّهُمَّ صَلِّ وَسَلِّمْ وَبَارِكْ عَلَى </a:t>
            </a:r>
            <a:r>
              <a:rPr lang="ar-SA" sz="44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سَيِّدِنَا وحبيبنا ومولانا </a:t>
            </a:r>
            <a:r>
              <a:rPr lang="ar-SA" sz="4400" b="1" dirty="0">
                <a:ln>
                  <a:solidFill>
                    <a:sysClr val="windowText" lastClr="000000"/>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مُحَمَّدٍ وَعَلَى آلِهِ </a:t>
            </a:r>
            <a:r>
              <a:rPr lang="ar-SA" sz="4400" b="1" dirty="0" smtClean="0">
                <a:ln>
                  <a:solidFill>
                    <a:sysClr val="windowText" lastClr="000000"/>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rPr>
              <a:t>وَصَحْبِهِ وَأَتْبَاعِهِ إِلىَ يَوْمِ يُبْعَثُوْنَ</a:t>
            </a:r>
            <a:endParaRPr lang="en-US" sz="4400" dirty="0">
              <a:ln>
                <a:solidFill>
                  <a:sysClr val="windowText" lastClr="000000"/>
                </a:solidFill>
              </a:ln>
              <a:effectLst>
                <a:glow rad="101600">
                  <a:schemeClr val="bg1">
                    <a:alpha val="60000"/>
                  </a:schemeClr>
                </a:glow>
                <a:outerShdw blurRad="38100" dist="38100" dir="2700000" algn="tl">
                  <a:srgbClr val="000000">
                    <a:alpha val="43137"/>
                  </a:srgbClr>
                </a:outerShdw>
              </a:effectLst>
              <a:latin typeface="+mn-lt"/>
              <a:cs typeface="Traditional Arabic" pitchFamily="2" charset="-78"/>
            </a:endParaRPr>
          </a:p>
        </p:txBody>
      </p:sp>
      <p:sp>
        <p:nvSpPr>
          <p:cNvPr id="5" name="Text Box 2"/>
          <p:cNvSpPr txBox="1">
            <a:spLocks noChangeArrowheads="1"/>
          </p:cNvSpPr>
          <p:nvPr/>
        </p:nvSpPr>
        <p:spPr bwMode="auto">
          <a:xfrm>
            <a:off x="609600" y="3803116"/>
            <a:ext cx="8305800" cy="3049169"/>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Ya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cucurilah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rahmat</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sejahtera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atas</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junjungan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Nabi</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Muhammad S.A.W.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serta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keluarga</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seluruh</a:t>
            </a:r>
            <a:r>
              <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sahabatnya</a:t>
            </a:r>
            <a:r>
              <a:rPr lang="ar-SA"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pengikutnya</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sehingga</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hari</a:t>
            </a:r>
            <a:r>
              <a:rPr lang="en-US"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US"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kiamat</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_7gU3HJRwrEU/SX8Ag5llb_I/AAAAAAAAALo/JG6N4h1_U2M/s320/29a3f1247e5b0480bcaca06e2dd37201.jpg"/>
          <p:cNvPicPr>
            <a:picLocks noChangeAspect="1" noChangeArrowheads="1"/>
          </p:cNvPicPr>
          <p:nvPr/>
        </p:nvPicPr>
        <p:blipFill>
          <a:blip r:embed="rId2"/>
          <a:srcRect/>
          <a:stretch>
            <a:fillRect/>
          </a:stretch>
        </p:blipFill>
        <p:spPr bwMode="auto">
          <a:xfrm>
            <a:off x="0" y="0"/>
            <a:ext cx="9153525" cy="6858000"/>
          </a:xfrm>
          <a:prstGeom prst="rect">
            <a:avLst/>
          </a:prstGeom>
          <a:noFill/>
          <a:ln w="9525">
            <a:noFill/>
            <a:miter lim="800000"/>
            <a:headEnd/>
            <a:tailEnd/>
          </a:ln>
        </p:spPr>
      </p:pic>
      <p:sp>
        <p:nvSpPr>
          <p:cNvPr id="6" name="Rectangle 2"/>
          <p:cNvSpPr txBox="1">
            <a:spLocks noChangeArrowheads="1"/>
          </p:cNvSpPr>
          <p:nvPr/>
        </p:nvSpPr>
        <p:spPr bwMode="auto">
          <a:xfrm>
            <a:off x="666749" y="1538288"/>
            <a:ext cx="8401051" cy="2271712"/>
          </a:xfrm>
          <a:prstGeom prst="rect">
            <a:avLst/>
          </a:prstGeom>
          <a:noFill/>
          <a:ln w="9525">
            <a:noFill/>
            <a:miter lim="800000"/>
            <a:headEnd/>
            <a:tailEnd/>
          </a:ln>
          <a:effectLst>
            <a:outerShdw dist="35921" dir="2700000" algn="ctr" rotWithShape="0">
              <a:srgbClr val="808080"/>
            </a:outerShdw>
          </a:effectLst>
        </p:spPr>
        <p:txBody>
          <a:bodyPr anchor="ctr"/>
          <a:lstStyle/>
          <a:p>
            <a:pPr algn="ctr" eaLnBrk="0" fontAlgn="auto" hangingPunct="0">
              <a:spcAft>
                <a:spcPts val="0"/>
              </a:spcAft>
              <a:defRPr/>
            </a:pPr>
            <a:r>
              <a:rPr lang="en-US" sz="4400" b="1" dirty="0">
                <a:ln>
                  <a:solidFill>
                    <a:schemeClr val="bg1">
                      <a:lumMod val="95000"/>
                    </a:schemeClr>
                  </a:solidFill>
                </a:ln>
                <a:effectLst>
                  <a:glow rad="101600">
                    <a:schemeClr val="bg1">
                      <a:alpha val="60000"/>
                    </a:schemeClr>
                  </a:glow>
                </a:effectLst>
                <a:latin typeface="+mj-lt"/>
                <a:ea typeface="+mj-ea"/>
                <a:cs typeface="SKR HEAD2 Outlined" pitchFamily="2" charset="-78"/>
              </a:rPr>
              <a:t>   </a:t>
            </a:r>
            <a:r>
              <a:rPr lang="ar-SA" sz="8000" b="1" dirty="0">
                <a:ln>
                  <a:solidFill>
                    <a:schemeClr val="bg1">
                      <a:lumMod val="95000"/>
                    </a:schemeClr>
                  </a:solidFill>
                </a:ln>
                <a:effectLst>
                  <a:glow rad="101600">
                    <a:schemeClr val="bg1">
                      <a:alpha val="60000"/>
                    </a:schemeClr>
                  </a:glow>
                </a:effectLst>
                <a:latin typeface="+mj-lt"/>
                <a:ea typeface="+mj-ea"/>
                <a:cs typeface="SKR HEAD2 Outlined" pitchFamily="2" charset="-78"/>
              </a:rPr>
              <a:t>أَقِيْمُوْا ألصَّلآَة.....</a:t>
            </a:r>
            <a:r>
              <a:rPr lang="en-US" sz="4400" b="1" dirty="0">
                <a:ln>
                  <a:solidFill>
                    <a:schemeClr val="bg1">
                      <a:lumMod val="95000"/>
                    </a:schemeClr>
                  </a:solidFill>
                </a:ln>
                <a:effectLst>
                  <a:glow rad="101600">
                    <a:schemeClr val="bg1">
                      <a:alpha val="60000"/>
                    </a:schemeClr>
                  </a:glow>
                </a:effectLst>
                <a:latin typeface="+mj-lt"/>
                <a:ea typeface="+mj-ea"/>
                <a:cs typeface="SKR HEAD2 Outlined" pitchFamily="2" charset="-78"/>
              </a:rPr>
              <a:t/>
            </a:r>
            <a:br>
              <a:rPr lang="en-US" sz="4400" b="1" dirty="0">
                <a:ln>
                  <a:solidFill>
                    <a:schemeClr val="bg1">
                      <a:lumMod val="95000"/>
                    </a:schemeClr>
                  </a:solidFill>
                </a:ln>
                <a:effectLst>
                  <a:glow rad="101600">
                    <a:schemeClr val="bg1">
                      <a:alpha val="60000"/>
                    </a:schemeClr>
                  </a:glow>
                </a:effectLst>
                <a:latin typeface="+mj-lt"/>
                <a:ea typeface="+mj-ea"/>
                <a:cs typeface="SKR HEAD2 Outlined" pitchFamily="2" charset="-78"/>
              </a:rPr>
            </a:br>
            <a:r>
              <a:rPr lang="en-US" sz="4400" b="1" dirty="0">
                <a:ln>
                  <a:solidFill>
                    <a:schemeClr val="bg1">
                      <a:lumMod val="95000"/>
                    </a:schemeClr>
                  </a:solidFill>
                </a:ln>
                <a:effectLst>
                  <a:glow rad="101600">
                    <a:schemeClr val="bg1">
                      <a:alpha val="60000"/>
                    </a:schemeClr>
                  </a:glow>
                </a:effectLst>
                <a:latin typeface="+mj-lt"/>
                <a:ea typeface="+mj-ea"/>
                <a:cs typeface="SKR HEAD2 Outlined" pitchFamily="2" charset="-78"/>
              </a:rPr>
              <a:t> </a:t>
            </a:r>
            <a:r>
              <a:rPr lang="en-US" sz="4000" b="1" dirty="0" err="1">
                <a:ln>
                  <a:solidFill>
                    <a:schemeClr val="bg1">
                      <a:lumMod val="95000"/>
                    </a:schemeClr>
                  </a:solidFill>
                </a:ln>
                <a:effectLst>
                  <a:glow rad="101600">
                    <a:schemeClr val="bg1">
                      <a:alpha val="60000"/>
                    </a:schemeClr>
                  </a:glow>
                </a:effectLst>
                <a:latin typeface="+mj-lt"/>
                <a:ea typeface="+mj-ea"/>
                <a:cs typeface="SKR HEAD2 Outlined" pitchFamily="2" charset="-78"/>
              </a:rPr>
              <a:t>Dirikanlah</a:t>
            </a:r>
            <a:r>
              <a:rPr lang="en-US" sz="4000" b="1" dirty="0">
                <a:ln>
                  <a:solidFill>
                    <a:schemeClr val="bg1">
                      <a:lumMod val="95000"/>
                    </a:schemeClr>
                  </a:solidFill>
                </a:ln>
                <a:effectLst>
                  <a:glow rad="101600">
                    <a:schemeClr val="bg1">
                      <a:alpha val="60000"/>
                    </a:schemeClr>
                  </a:glow>
                </a:effectLst>
                <a:latin typeface="+mj-lt"/>
                <a:ea typeface="+mj-ea"/>
                <a:cs typeface="SKR HEAD2 Outlined" pitchFamily="2" charset="-78"/>
              </a:rPr>
              <a:t> </a:t>
            </a:r>
            <a:r>
              <a:rPr lang="en-US" sz="4000" b="1" dirty="0" err="1">
                <a:ln>
                  <a:solidFill>
                    <a:schemeClr val="bg1">
                      <a:lumMod val="95000"/>
                    </a:schemeClr>
                  </a:solidFill>
                </a:ln>
                <a:effectLst>
                  <a:glow rad="101600">
                    <a:schemeClr val="bg1">
                      <a:alpha val="60000"/>
                    </a:schemeClr>
                  </a:glow>
                </a:effectLst>
                <a:latin typeface="+mj-lt"/>
                <a:ea typeface="+mj-ea"/>
                <a:cs typeface="SKR HEAD2 Outlined" pitchFamily="2" charset="-78"/>
              </a:rPr>
              <a:t>Solat</a:t>
            </a:r>
            <a:r>
              <a:rPr lang="en-US" sz="4000" b="1" dirty="0">
                <a:ln>
                  <a:solidFill>
                    <a:schemeClr val="bg1">
                      <a:lumMod val="95000"/>
                    </a:schemeClr>
                  </a:solidFill>
                </a:ln>
                <a:effectLst>
                  <a:glow rad="101600">
                    <a:schemeClr val="bg1">
                      <a:alpha val="60000"/>
                    </a:schemeClr>
                  </a:glow>
                </a:effectLst>
                <a:latin typeface="+mj-lt"/>
                <a:ea typeface="+mj-ea"/>
                <a:cs typeface="SKR HEAD2 Outlined" pitchFamily="2" charset="-78"/>
              </a:rPr>
              <a:t>……..</a:t>
            </a:r>
          </a:p>
        </p:txBody>
      </p:sp>
      <p:sp>
        <p:nvSpPr>
          <p:cNvPr id="5" name="Rectangle 3"/>
          <p:cNvSpPr txBox="1">
            <a:spLocks noChangeArrowheads="1"/>
          </p:cNvSpPr>
          <p:nvPr/>
        </p:nvSpPr>
        <p:spPr bwMode="auto">
          <a:xfrm>
            <a:off x="381000" y="3962400"/>
            <a:ext cx="8715372" cy="2022475"/>
          </a:xfrm>
          <a:prstGeom prst="rect">
            <a:avLst/>
          </a:prstGeom>
          <a:noFill/>
          <a:ln w="9525">
            <a:noFill/>
            <a:miter lim="800000"/>
            <a:headEnd/>
            <a:tailEnd/>
          </a:ln>
          <a:effectLst>
            <a:outerShdw dist="35921" dir="2700000" algn="ctr" rotWithShape="0">
              <a:srgbClr val="808080">
                <a:alpha val="50000"/>
              </a:srgbClr>
            </a:outerShdw>
          </a:effectLst>
        </p:spPr>
        <p:txBody>
          <a:bodyPr>
            <a:normAutofit fontScale="92500" lnSpcReduction="20000"/>
          </a:bodyPr>
          <a:lstStyle/>
          <a:p>
            <a:pPr marL="419100" indent="-382588" algn="ctr" eaLnBrk="0" hangingPunct="0">
              <a:spcBef>
                <a:spcPct val="20000"/>
              </a:spcBef>
              <a:defRPr/>
            </a:pPr>
            <a:r>
              <a:rPr lang="en-US" sz="4000" b="1" dirty="0">
                <a:solidFill>
                  <a:srgbClr val="FFC000"/>
                </a:solidFill>
                <a:effectLst>
                  <a:glow rad="101600">
                    <a:schemeClr val="tx1">
                      <a:alpha val="60000"/>
                    </a:schemeClr>
                  </a:glow>
                </a:effectLst>
                <a:latin typeface="+mn-lt"/>
                <a:cs typeface="+mn-cs"/>
              </a:rPr>
              <a:t>“</a:t>
            </a:r>
            <a:r>
              <a:rPr lang="en-US" sz="4000" b="1" dirty="0" err="1">
                <a:solidFill>
                  <a:srgbClr val="FFC000"/>
                </a:solidFill>
                <a:effectLst>
                  <a:glow rad="101600">
                    <a:schemeClr val="tx1">
                      <a:alpha val="60000"/>
                    </a:schemeClr>
                  </a:glow>
                </a:effectLst>
                <a:latin typeface="+mn-lt"/>
                <a:cs typeface="+mn-cs"/>
              </a:rPr>
              <a:t>Lurus</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dan</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rapatkan</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saf</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anda</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kerana</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saf</a:t>
            </a:r>
            <a:r>
              <a:rPr lang="en-US" sz="4000" b="1" dirty="0">
                <a:solidFill>
                  <a:srgbClr val="FFC000"/>
                </a:solidFill>
                <a:effectLst>
                  <a:glow rad="101600">
                    <a:schemeClr val="tx1">
                      <a:alpha val="60000"/>
                    </a:schemeClr>
                  </a:glow>
                </a:effectLst>
                <a:latin typeface="+mn-lt"/>
                <a:cs typeface="+mn-cs"/>
              </a:rPr>
              <a:t>  yang </a:t>
            </a:r>
            <a:r>
              <a:rPr lang="en-US" sz="4000" b="1" dirty="0" err="1">
                <a:solidFill>
                  <a:srgbClr val="FFC000"/>
                </a:solidFill>
                <a:effectLst>
                  <a:glow rad="101600">
                    <a:schemeClr val="tx1">
                      <a:alpha val="60000"/>
                    </a:schemeClr>
                  </a:glow>
                </a:effectLst>
                <a:latin typeface="+mn-lt"/>
                <a:cs typeface="+mn-cs"/>
              </a:rPr>
              <a:t>betul</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termasuk</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dalam</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kesempurnaan</a:t>
            </a:r>
            <a:r>
              <a:rPr lang="en-US" sz="4000" b="1" dirty="0">
                <a:solidFill>
                  <a:srgbClr val="FFC000"/>
                </a:solidFill>
                <a:effectLst>
                  <a:glow rad="101600">
                    <a:schemeClr val="tx1">
                      <a:alpha val="60000"/>
                    </a:schemeClr>
                  </a:glow>
                </a:effectLst>
                <a:latin typeface="+mn-lt"/>
                <a:cs typeface="+mn-cs"/>
              </a:rPr>
              <a:t> </a:t>
            </a:r>
            <a:r>
              <a:rPr lang="en-US" sz="4000" b="1" dirty="0" err="1">
                <a:solidFill>
                  <a:srgbClr val="FFC000"/>
                </a:solidFill>
                <a:effectLst>
                  <a:glow rad="101600">
                    <a:schemeClr val="tx1">
                      <a:alpha val="60000"/>
                    </a:schemeClr>
                  </a:glow>
                </a:effectLst>
                <a:latin typeface="+mn-lt"/>
                <a:cs typeface="+mn-cs"/>
              </a:rPr>
              <a:t>solat</a:t>
            </a:r>
            <a:r>
              <a:rPr lang="en-US" sz="4000" b="1" dirty="0">
                <a:solidFill>
                  <a:srgbClr val="FFC000"/>
                </a:solidFill>
                <a:effectLst>
                  <a:glow rad="101600">
                    <a:schemeClr val="tx1">
                      <a:alpha val="60000"/>
                    </a:schemeClr>
                  </a:glow>
                </a:effectLst>
                <a:latin typeface="+mn-lt"/>
                <a:cs typeface="+mn-cs"/>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7"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8"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9"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3708400"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Pesanan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Takwa</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ound Diagonal Corner Rectangle 3"/>
          <p:cNvSpPr/>
          <p:nvPr/>
        </p:nvSpPr>
        <p:spPr>
          <a:xfrm>
            <a:off x="609600" y="1676162"/>
            <a:ext cx="8001000" cy="1600438"/>
          </a:xfrm>
          <a:prstGeom prst="round2DiagRect">
            <a:avLst/>
          </a:prstGeom>
          <a:noFill/>
          <a:ln w="57150">
            <a:noFill/>
          </a:ln>
        </p:spPr>
        <p:txBody>
          <a:bodyPr>
            <a:spAutoFit/>
          </a:bodyPr>
          <a:lstStyle/>
          <a:p>
            <a:pPr algn="ctr" fontAlgn="auto">
              <a:spcBef>
                <a:spcPts val="0"/>
              </a:spcBef>
              <a:spcAft>
                <a:spcPts val="0"/>
              </a:spcAft>
              <a:defRPr/>
            </a:pPr>
            <a:r>
              <a:rPr lang="ar-EG" sz="4400" b="1" dirty="0">
                <a:ln>
                  <a:solidFill>
                    <a:schemeClr val="tx1"/>
                  </a:solidFill>
                </a:ln>
                <a:effectLst>
                  <a:glow rad="101600">
                    <a:schemeClr val="bg1">
                      <a:alpha val="60000"/>
                    </a:schemeClr>
                  </a:glow>
                </a:effectLst>
                <a:cs typeface="Traditional Arabic" pitchFamily="2" charset="-78"/>
              </a:rPr>
              <a:t>اتَّقُوا اللهَ وَأَطِيْعُوْهُ لَعَلَّكُمْ تَنَالَوْنَ فِيْ الدُّنْيَا حَسَنَةً وَفِيْ الأَخِرَةِ حَسَنَةً وَيُقِيْكُمْ رَبُّكُمْ عَذَابَ النَّارِ</a:t>
            </a:r>
            <a:endParaRPr lang="en-US" sz="4400" spc="-300" dirty="0">
              <a:ln>
                <a:solidFill>
                  <a:schemeClr val="tx1"/>
                </a:solidFill>
              </a:ln>
              <a:effectLst>
                <a:glow rad="101600">
                  <a:schemeClr val="bg1">
                    <a:alpha val="60000"/>
                  </a:schemeClr>
                </a:glow>
              </a:effectLst>
              <a:latin typeface="+mn-lt"/>
              <a:cs typeface="Traditional Arabic" pitchFamily="2" charset="-78"/>
            </a:endParaRPr>
          </a:p>
        </p:txBody>
      </p:sp>
      <p:sp>
        <p:nvSpPr>
          <p:cNvPr id="5" name="Text Box 2"/>
          <p:cNvSpPr txBox="1">
            <a:spLocks noChangeArrowheads="1"/>
          </p:cNvSpPr>
          <p:nvPr/>
        </p:nvSpPr>
        <p:spPr bwMode="auto">
          <a:xfrm>
            <a:off x="838200" y="3879850"/>
            <a:ext cx="7696200" cy="2248950"/>
          </a:xfrm>
          <a:prstGeom prst="rect">
            <a:avLst/>
          </a:prstGeom>
          <a:noFill/>
          <a:ln w="38100">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Bertaqwalah</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kepada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Allah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taatilahNya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agar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mencapai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kebaikan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hidup</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dunia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akhirat</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serta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dijauhkan</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kamu</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dari</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azab</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28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neraka</a:t>
            </a:r>
            <a:r>
              <a:rPr lang="en-GB" sz="28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28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Slide kubur11.PNG"/>
          <p:cNvPicPr>
            <a:picLocks noChangeAspect="1"/>
          </p:cNvPicPr>
          <p:nvPr/>
        </p:nvPicPr>
        <p:blipFill>
          <a:blip r:embed="rId2"/>
          <a:srcRect/>
          <a:stretch>
            <a:fillRect/>
          </a:stretch>
        </p:blipFill>
        <p:spPr bwMode="auto">
          <a:xfrm>
            <a:off x="0" y="0"/>
            <a:ext cx="9144000" cy="6843713"/>
          </a:xfrm>
          <a:prstGeom prst="rect">
            <a:avLst/>
          </a:prstGeom>
          <a:noFill/>
          <a:ln w="9525">
            <a:noFill/>
            <a:miter lim="800000"/>
            <a:headEnd/>
            <a:tailEnd/>
          </a:ln>
        </p:spPr>
      </p:pic>
      <p:pic>
        <p:nvPicPr>
          <p:cNvPr id="11"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2"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3"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1774825"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Seruan</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ectangle 3"/>
          <p:cNvSpPr/>
          <p:nvPr/>
        </p:nvSpPr>
        <p:spPr>
          <a:xfrm>
            <a:off x="4408310" y="1447800"/>
            <a:ext cx="4507089" cy="1295400"/>
          </a:xfrm>
          <a:prstGeom prst="rect">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Turuti</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Laksanakan</a:t>
            </a:r>
            <a:r>
              <a:rPr lang="en-US" sz="2800" b="1" dirty="0" smtClean="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Perintah</a:t>
            </a:r>
            <a:r>
              <a:rPr lang="en-US" sz="2800" b="1" dirty="0">
                <a:effectLst>
                  <a:glow rad="101600">
                    <a:schemeClr val="tx1">
                      <a:alpha val="60000"/>
                    </a:schemeClr>
                  </a:glow>
                  <a:outerShdw blurRad="38100" dist="38100" dir="2700000" algn="tl">
                    <a:srgbClr val="000000">
                      <a:alpha val="43137"/>
                    </a:srgbClr>
                  </a:outerShdw>
                </a:effectLst>
              </a:rPr>
              <a:t> Allah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5" name="Rectangle 4"/>
          <p:cNvSpPr/>
          <p:nvPr/>
        </p:nvSpPr>
        <p:spPr>
          <a:xfrm>
            <a:off x="4419599" y="3048000"/>
            <a:ext cx="4507089" cy="121920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Jauhilah</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Segala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Larangan</a:t>
            </a:r>
            <a:r>
              <a:rPr lang="en-US" sz="2800" b="1" dirty="0">
                <a:effectLst>
                  <a:glow rad="101600">
                    <a:schemeClr val="tx1">
                      <a:alpha val="60000"/>
                    </a:schemeClr>
                  </a:glow>
                  <a:outerShdw blurRad="38100" dist="38100" dir="2700000" algn="tl">
                    <a:srgbClr val="000000">
                      <a:alpha val="43137"/>
                    </a:srgbClr>
                  </a:outerShdw>
                </a:effectLst>
              </a:rPr>
              <a:t> Allah</a:t>
            </a:r>
            <a:endParaRPr lang="en-US" sz="2800" b="1" dirty="0">
              <a:effectLst>
                <a:glow rad="101600">
                  <a:schemeClr val="tx1">
                    <a:alpha val="60000"/>
                  </a:schemeClr>
                </a:glow>
                <a:outerShdw blurRad="38100" dist="38100" dir="2700000" algn="tl">
                  <a:srgbClr val="000000">
                    <a:alpha val="43137"/>
                  </a:srgbClr>
                </a:outerShdw>
              </a:effectLst>
            </a:endParaRPr>
          </a:p>
        </p:txBody>
      </p:sp>
      <p:cxnSp>
        <p:nvCxnSpPr>
          <p:cNvPr id="7" name="Straight Arrow Connector 6"/>
          <p:cNvCxnSpPr/>
          <p:nvPr/>
        </p:nvCxnSpPr>
        <p:spPr>
          <a:xfrm flipV="1">
            <a:off x="2743200" y="2133600"/>
            <a:ext cx="1524000" cy="1143000"/>
          </a:xfrm>
          <a:prstGeom prst="straightConnector1">
            <a:avLst/>
          </a:prstGeom>
          <a:ln w="190500">
            <a:solidFill>
              <a:srgbClr val="0070C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667000" y="3429000"/>
            <a:ext cx="1524000" cy="38100"/>
          </a:xfrm>
          <a:prstGeom prst="straightConnector1">
            <a:avLst/>
          </a:prstGeom>
          <a:ln w="190500">
            <a:solidFill>
              <a:srgbClr val="0070C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590800" y="3505200"/>
            <a:ext cx="1371600" cy="1219200"/>
          </a:xfrm>
          <a:prstGeom prst="straightConnector1">
            <a:avLst/>
          </a:prstGeom>
          <a:ln w="190500">
            <a:solidFill>
              <a:srgbClr val="0070C0"/>
            </a:solidFill>
            <a:headEnd type="diamond" w="sm" len="sm"/>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81000" y="2362200"/>
            <a:ext cx="2667000" cy="17526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8100000" scaled="1"/>
            <a:tileRect/>
          </a:gra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err="1">
                <a:effectLst>
                  <a:glow rad="101600">
                    <a:schemeClr val="tx1">
                      <a:alpha val="60000"/>
                    </a:schemeClr>
                  </a:glow>
                  <a:outerShdw blurRad="38100" dist="38100" dir="2700000" algn="tl">
                    <a:srgbClr val="000000">
                      <a:alpha val="43137"/>
                    </a:srgbClr>
                  </a:outerShdw>
                </a:effectLst>
              </a:rPr>
              <a:t>Taqwa</a:t>
            </a:r>
            <a:r>
              <a:rPr lang="en-US" sz="3600" b="1" dirty="0">
                <a:effectLst>
                  <a:glow rad="101600">
                    <a:schemeClr val="tx1">
                      <a:alpha val="60000"/>
                    </a:schemeClr>
                  </a:glow>
                  <a:outerShdw blurRad="38100" dist="38100" dir="2700000" algn="tl">
                    <a:srgbClr val="000000">
                      <a:alpha val="43137"/>
                    </a:srgbClr>
                  </a:outerShdw>
                </a:effectLst>
              </a:rPr>
              <a:t> </a:t>
            </a:r>
            <a:r>
              <a:rPr lang="en-US" sz="3600" b="1" dirty="0" err="1">
                <a:effectLst>
                  <a:glow rad="101600">
                    <a:schemeClr val="tx1">
                      <a:alpha val="60000"/>
                    </a:schemeClr>
                  </a:glow>
                  <a:outerShdw blurRad="38100" dist="38100" dir="2700000" algn="tl">
                    <a:srgbClr val="000000">
                      <a:alpha val="43137"/>
                    </a:srgbClr>
                  </a:outerShdw>
                </a:effectLst>
              </a:rPr>
              <a:t>kepada</a:t>
            </a:r>
            <a:r>
              <a:rPr lang="en-US" sz="3600" b="1" dirty="0">
                <a:effectLst>
                  <a:glow rad="101600">
                    <a:schemeClr val="tx1">
                      <a:alpha val="60000"/>
                    </a:schemeClr>
                  </a:glow>
                  <a:outerShdw blurRad="38100" dist="38100" dir="2700000" algn="tl">
                    <a:srgbClr val="000000">
                      <a:alpha val="43137"/>
                    </a:srgbClr>
                  </a:outerShdw>
                </a:effectLst>
              </a:rPr>
              <a:t> Allah</a:t>
            </a:r>
            <a:endParaRPr lang="en-US" sz="3600" b="1" dirty="0">
              <a:effectLst>
                <a:glow rad="101600">
                  <a:schemeClr val="tx1">
                    <a:alpha val="60000"/>
                  </a:schemeClr>
                </a:glow>
                <a:outerShdw blurRad="38100" dist="38100" dir="2700000" algn="tl">
                  <a:srgbClr val="000000">
                    <a:alpha val="43137"/>
                  </a:srgbClr>
                </a:outerShdw>
              </a:effectLst>
            </a:endParaRPr>
          </a:p>
        </p:txBody>
      </p:sp>
      <p:sp>
        <p:nvSpPr>
          <p:cNvPr id="23" name="Rectangle 22"/>
          <p:cNvSpPr/>
          <p:nvPr/>
        </p:nvSpPr>
        <p:spPr>
          <a:xfrm>
            <a:off x="2362200" y="4953000"/>
            <a:ext cx="6629400" cy="1371600"/>
          </a:xfrm>
          <a:prstGeom prst="rect">
            <a:avLst/>
          </a:prstGeom>
          <a:solidFill>
            <a:srgbClr val="800080"/>
          </a:soli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smtClean="0">
                <a:effectLst>
                  <a:glow rad="101600">
                    <a:schemeClr val="tx1">
                      <a:alpha val="60000"/>
                    </a:schemeClr>
                  </a:glow>
                  <a:outerShdw blurRad="38100" dist="38100" dir="2700000" algn="tl">
                    <a:srgbClr val="000000">
                      <a:alpha val="43137"/>
                    </a:srgbClr>
                  </a:outerShdw>
                </a:effectLst>
              </a:rPr>
              <a:t>Kerjakan</a:t>
            </a:r>
            <a:r>
              <a:rPr lang="en-US" sz="2800" b="1" dirty="0" smtClean="0">
                <a:effectLst>
                  <a:glow rad="101600">
                    <a:schemeClr val="tx1">
                      <a:alpha val="60000"/>
                    </a:schemeClr>
                  </a:glow>
                  <a:outerShdw blurRad="38100" dist="38100" dir="2700000" algn="tl">
                    <a:srgbClr val="000000">
                      <a:alpha val="43137"/>
                    </a:srgbClr>
                  </a:outerShdw>
                </a:effectLst>
              </a:rPr>
              <a:t> yang </a:t>
            </a:r>
            <a:r>
              <a:rPr lang="en-US" sz="2800" b="1" dirty="0" err="1">
                <a:effectLst>
                  <a:glow rad="101600">
                    <a:schemeClr val="tx1">
                      <a:alpha val="60000"/>
                    </a:schemeClr>
                  </a:glow>
                  <a:outerShdw blurRad="38100" dist="38100" dir="2700000" algn="tl">
                    <a:srgbClr val="000000">
                      <a:alpha val="43137"/>
                    </a:srgbClr>
                  </a:outerShdw>
                </a:effectLst>
              </a:rPr>
              <a:t>Sunat</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dan</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smtClean="0">
                <a:effectLst>
                  <a:glow rad="101600">
                    <a:schemeClr val="tx1">
                      <a:alpha val="60000"/>
                    </a:schemeClr>
                  </a:glow>
                  <a:outerShdw blurRad="38100" dist="38100" dir="2700000" algn="tl">
                    <a:srgbClr val="000000">
                      <a:alpha val="43137"/>
                    </a:srgbClr>
                  </a:outerShdw>
                </a:effectLst>
              </a:rPr>
              <a:t>jauhkan</a:t>
            </a:r>
            <a:r>
              <a:rPr lang="en-US" sz="2800" b="1" dirty="0" smtClean="0">
                <a:effectLst>
                  <a:glow rad="101600">
                    <a:schemeClr val="tx1">
                      <a:alpha val="60000"/>
                    </a:schemeClr>
                  </a:glow>
                  <a:outerShdw blurRad="38100" dist="38100" dir="2700000" algn="tl">
                    <a:srgbClr val="000000">
                      <a:alpha val="43137"/>
                    </a:srgbClr>
                  </a:outerShdw>
                </a:effectLst>
              </a:rPr>
              <a:t> yang </a:t>
            </a:r>
            <a:r>
              <a:rPr lang="en-US" sz="2800" b="1" dirty="0" err="1" smtClean="0">
                <a:effectLst>
                  <a:glow rad="101600">
                    <a:schemeClr val="tx1">
                      <a:alpha val="60000"/>
                    </a:schemeClr>
                  </a:glow>
                  <a:outerShdw blurRad="38100" dist="38100" dir="2700000" algn="tl">
                    <a:srgbClr val="000000">
                      <a:alpha val="43137"/>
                    </a:srgbClr>
                  </a:outerShdw>
                </a:effectLst>
              </a:rPr>
              <a:t>makruh</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Slide kubur11.PNG"/>
          <p:cNvPicPr>
            <a:picLocks noChangeAspect="1"/>
          </p:cNvPicPr>
          <p:nvPr/>
        </p:nvPicPr>
        <p:blipFill>
          <a:blip r:embed="rId2">
            <a:lum bright="-20000"/>
          </a:blip>
          <a:srcRect/>
          <a:stretch>
            <a:fillRect/>
          </a:stretch>
        </p:blipFill>
        <p:spPr bwMode="auto">
          <a:xfrm>
            <a:off x="0" y="0"/>
            <a:ext cx="9144000" cy="6843713"/>
          </a:xfrm>
          <a:prstGeom prst="rect">
            <a:avLst/>
          </a:prstGeom>
          <a:noFill/>
          <a:ln w="9525">
            <a:noFill/>
            <a:miter lim="800000"/>
            <a:headEnd/>
            <a:tailEnd/>
          </a:ln>
        </p:spPr>
      </p:pic>
      <p:pic>
        <p:nvPicPr>
          <p:cNvPr id="5"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6"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7"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3" name="TextBox 2"/>
          <p:cNvSpPr txBox="1"/>
          <p:nvPr/>
        </p:nvSpPr>
        <p:spPr>
          <a:xfrm>
            <a:off x="598488" y="460375"/>
            <a:ext cx="6096000" cy="584200"/>
          </a:xfrm>
          <a:prstGeom prst="rect">
            <a:avLst/>
          </a:prstGeom>
          <a:noFill/>
        </p:spPr>
        <p:txBody>
          <a:bodyPr>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Sabda</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Rasulullah</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s.a.w</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4" name="Rectangle 3"/>
          <p:cNvSpPr/>
          <p:nvPr/>
        </p:nvSpPr>
        <p:spPr>
          <a:xfrm>
            <a:off x="1143000" y="1676400"/>
            <a:ext cx="6934199" cy="1938992"/>
          </a:xfrm>
          <a:prstGeom prst="rect">
            <a:avLst/>
          </a:prstGeom>
        </p:spPr>
        <p:txBody>
          <a:bodyPr>
            <a:spAutoFit/>
          </a:bodyPr>
          <a:lstStyle/>
          <a:p>
            <a:pPr algn="ctr">
              <a:defRPr/>
            </a:pPr>
            <a:r>
              <a:rPr lang="ar-EG" sz="6000" b="1" dirty="0">
                <a:ln>
                  <a:solidFill>
                    <a:schemeClr val="bg1"/>
                  </a:solidFill>
                </a:ln>
                <a:effectLst>
                  <a:glow rad="101600">
                    <a:schemeClr val="bg1">
                      <a:alpha val="60000"/>
                    </a:schemeClr>
                  </a:glow>
                  <a:outerShdw blurRad="38100" dist="38100" dir="2700000" algn="tl">
                    <a:srgbClr val="000000">
                      <a:alpha val="43137"/>
                    </a:srgbClr>
                  </a:outerShdw>
                </a:effectLst>
                <a:latin typeface="Traditional Arabic" pitchFamily="2" charset="-78"/>
                <a:cs typeface="Traditional Arabic" pitchFamily="2" charset="-78"/>
              </a:rPr>
              <a:t>أَكْثِرُوْا مِنْ ذِكْرِ هَاذِمَ اللَّذَّاتِ الْمَوْتُ</a:t>
            </a:r>
            <a:endParaRPr lang="ms-MY" sz="6000" dirty="0">
              <a:ln>
                <a:solidFill>
                  <a:schemeClr val="bg1"/>
                </a:solidFill>
              </a:ln>
              <a:effectLst>
                <a:glow rad="101600">
                  <a:schemeClr val="bg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Text Box 2"/>
          <p:cNvSpPr txBox="1">
            <a:spLocks noChangeArrowheads="1"/>
          </p:cNvSpPr>
          <p:nvPr/>
        </p:nvSpPr>
        <p:spPr bwMode="auto">
          <a:xfrm>
            <a:off x="838200" y="3665361"/>
            <a:ext cx="7696200" cy="2125839"/>
          </a:xfrm>
          <a:prstGeom prst="rect">
            <a:avLst/>
          </a:prstGeom>
          <a:noFill/>
          <a:ln w="38100">
            <a:noFill/>
            <a:round/>
            <a:headEnd/>
            <a:tailEnd/>
          </a:ln>
          <a:effectLst/>
        </p:spPr>
        <p:txBody>
          <a:bodyPr wrap="square"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Perbanyakkanlah</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mengingati</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perkara</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yang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memusnahkan</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kenikmatan</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hidupa</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200" b="1" dirty="0" err="1"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iaitu</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 </a:t>
            </a:r>
            <a:r>
              <a:rPr lang="en-GB" sz="36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KEMATIAN</a:t>
            </a:r>
            <a:r>
              <a:rPr lang="en-GB" sz="3200" b="1" dirty="0" smtClean="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rPr>
              <a:t>.</a:t>
            </a:r>
            <a:endParaRPr lang="en-GB" sz="3200" b="1" dirty="0">
              <a:ln>
                <a:solidFill>
                  <a:schemeClr val="bg1"/>
                </a:solidFill>
              </a:ln>
              <a:effectLst>
                <a:glow rad="101600">
                  <a:schemeClr val="bg1">
                    <a:alpha val="60000"/>
                  </a:schemeClr>
                </a:glow>
                <a:outerShdw blurRad="38100" dist="38100" dir="2700000" algn="tl">
                  <a:srgbClr val="000000">
                    <a:alpha val="43137"/>
                  </a:srgbClr>
                </a:outerShdw>
              </a:effectLst>
              <a:latin typeface="+mn-l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8" descr="Slide kubur11.PNG"/>
          <p:cNvPicPr>
            <a:picLocks noChangeAspect="1"/>
          </p:cNvPicPr>
          <p:nvPr/>
        </p:nvPicPr>
        <p:blipFill>
          <a:blip r:embed="rId2">
            <a:lum bright="-10000"/>
          </a:blip>
          <a:srcRect/>
          <a:stretch>
            <a:fillRect/>
          </a:stretch>
        </p:blipFill>
        <p:spPr bwMode="auto">
          <a:xfrm>
            <a:off x="0" y="0"/>
            <a:ext cx="9144000" cy="6843713"/>
          </a:xfrm>
          <a:prstGeom prst="rect">
            <a:avLst/>
          </a:prstGeom>
          <a:noFill/>
          <a:ln w="9525">
            <a:noFill/>
            <a:miter lim="800000"/>
            <a:headEnd/>
            <a:tailEnd/>
          </a:ln>
        </p:spPr>
      </p:pic>
      <p:pic>
        <p:nvPicPr>
          <p:cNvPr id="12"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3"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7"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609600" y="482600"/>
            <a:ext cx="7405688" cy="584200"/>
          </a:xfrm>
          <a:prstGeom prst="rect">
            <a:avLst/>
          </a:prstGeom>
          <a:noFill/>
        </p:spPr>
        <p:txBody>
          <a:bodyPr wrap="none">
            <a:spAutoFit/>
          </a:bodyPr>
          <a:lstStyle/>
          <a:p>
            <a:pPr fontAlgn="auto">
              <a:spcBef>
                <a:spcPts val="0"/>
              </a:spcBef>
              <a:spcAft>
                <a:spcPts val="0"/>
              </a:spcAft>
              <a:defRPr/>
            </a:pPr>
            <a:r>
              <a:rPr lang="en-US" sz="3200" dirty="0" err="1">
                <a:solidFill>
                  <a:schemeClr val="bg1"/>
                </a:solidFill>
                <a:effectLst>
                  <a:outerShdw blurRad="38100" dist="38100" dir="2700000" algn="tl">
                    <a:srgbClr val="000000">
                      <a:alpha val="43137"/>
                    </a:srgbClr>
                  </a:outerShdw>
                </a:effectLst>
                <a:latin typeface="+mn-lt"/>
                <a:cs typeface="+mn-cs"/>
              </a:rPr>
              <a:t>Kematian</a:t>
            </a:r>
            <a:r>
              <a:rPr lang="en-US" sz="3200" dirty="0">
                <a:solidFill>
                  <a:schemeClr val="bg1"/>
                </a:solidFill>
                <a:effectLst>
                  <a:outerShdw blurRad="38100" dist="38100" dir="2700000" algn="tl">
                    <a:srgbClr val="000000">
                      <a:alpha val="43137"/>
                    </a:srgbClr>
                  </a:outerShdw>
                </a:effectLst>
                <a:latin typeface="+mn-lt"/>
                <a:cs typeface="+mn-cs"/>
              </a:rPr>
              <a:t> </a:t>
            </a:r>
            <a:r>
              <a:rPr lang="en-US" sz="3200" dirty="0" err="1">
                <a:solidFill>
                  <a:schemeClr val="bg1"/>
                </a:solidFill>
                <a:effectLst>
                  <a:outerShdw blurRad="38100" dist="38100" dir="2700000" algn="tl">
                    <a:srgbClr val="000000">
                      <a:alpha val="43137"/>
                    </a:srgbClr>
                  </a:outerShdw>
                </a:effectLst>
                <a:latin typeface="+mn-lt"/>
                <a:cs typeface="+mn-cs"/>
              </a:rPr>
              <a:t>menurut</a:t>
            </a:r>
            <a:r>
              <a:rPr lang="en-US" sz="3200" dirty="0">
                <a:solidFill>
                  <a:schemeClr val="bg1"/>
                </a:solidFill>
                <a:effectLst>
                  <a:outerShdw blurRad="38100" dist="38100" dir="2700000" algn="tl">
                    <a:srgbClr val="000000">
                      <a:alpha val="43137"/>
                    </a:srgbClr>
                  </a:outerShdw>
                </a:effectLst>
                <a:latin typeface="+mn-lt"/>
                <a:cs typeface="+mn-cs"/>
              </a:rPr>
              <a:t> Islam, </a:t>
            </a:r>
            <a:r>
              <a:rPr lang="en-US" sz="3200" dirty="0" err="1">
                <a:solidFill>
                  <a:schemeClr val="bg1"/>
                </a:solidFill>
                <a:effectLst>
                  <a:outerShdw blurRad="38100" dist="38100" dir="2700000" algn="tl">
                    <a:srgbClr val="000000">
                      <a:alpha val="43137"/>
                    </a:srgbClr>
                  </a:outerShdw>
                </a:effectLst>
                <a:latin typeface="+mn-lt"/>
                <a:cs typeface="+mn-cs"/>
              </a:rPr>
              <a:t>iaitu</a:t>
            </a:r>
            <a:r>
              <a:rPr lang="en-US" sz="3200" dirty="0">
                <a:solidFill>
                  <a:schemeClr val="bg1"/>
                </a:solidFill>
                <a:effectLst>
                  <a:outerShdw blurRad="38100" dist="38100" dir="2700000" algn="tl">
                    <a:srgbClr val="000000">
                      <a:alpha val="43137"/>
                    </a:srgbClr>
                  </a:outerShdw>
                </a:effectLst>
                <a:latin typeface="+mn-lt"/>
                <a:cs typeface="+mn-cs"/>
              </a:rPr>
              <a:t> :-</a:t>
            </a:r>
            <a:endParaRPr lang="en-US" sz="3200" dirty="0">
              <a:solidFill>
                <a:schemeClr val="bg1"/>
              </a:solidFill>
              <a:effectLst>
                <a:outerShdw blurRad="38100" dist="38100" dir="2700000" algn="tl">
                  <a:srgbClr val="000000">
                    <a:alpha val="43137"/>
                  </a:srgbClr>
                </a:outerShdw>
              </a:effectLst>
              <a:latin typeface="+mn-lt"/>
              <a:cs typeface="+mn-cs"/>
            </a:endParaRPr>
          </a:p>
        </p:txBody>
      </p:sp>
      <p:sp>
        <p:nvSpPr>
          <p:cNvPr id="9" name="Flowchart: Document 8"/>
          <p:cNvSpPr/>
          <p:nvPr/>
        </p:nvSpPr>
        <p:spPr>
          <a:xfrm>
            <a:off x="3352800" y="1676400"/>
            <a:ext cx="5638800" cy="1219200"/>
          </a:xfrm>
          <a:prstGeom prst="flowChartDocumen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glow rad="101600">
                    <a:schemeClr val="tx1">
                      <a:alpha val="60000"/>
                    </a:schemeClr>
                  </a:glow>
                  <a:outerShdw blurRad="38100" dist="38100" dir="2700000" algn="tl">
                    <a:srgbClr val="000000">
                      <a:alpha val="43137"/>
                    </a:srgbClr>
                  </a:outerShdw>
                </a:effectLst>
              </a:rPr>
              <a:t>Pasti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berlaku</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kepada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semua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makhluk</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bernyawa</a:t>
            </a:r>
            <a:endParaRPr lang="en-US" sz="2400" b="1" dirty="0">
              <a:effectLst>
                <a:glow rad="101600">
                  <a:schemeClr val="tx1">
                    <a:alpha val="60000"/>
                  </a:schemeClr>
                </a:glow>
                <a:outerShdw blurRad="38100" dist="38100" dir="2700000" algn="tl">
                  <a:srgbClr val="000000">
                    <a:alpha val="43137"/>
                  </a:srgbClr>
                </a:outerShdw>
              </a:effectLst>
            </a:endParaRPr>
          </a:p>
        </p:txBody>
      </p:sp>
      <p:sp>
        <p:nvSpPr>
          <p:cNvPr id="10" name="Flowchart: Document 9"/>
          <p:cNvSpPr/>
          <p:nvPr/>
        </p:nvSpPr>
        <p:spPr>
          <a:xfrm>
            <a:off x="3352800" y="3200400"/>
            <a:ext cx="5638800" cy="1143000"/>
          </a:xfrm>
          <a:prstGeom prst="flowChartDocument">
            <a:avLst/>
          </a:prstGeom>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glow rad="101600">
                    <a:schemeClr val="tx1">
                      <a:alpha val="60000"/>
                    </a:schemeClr>
                  </a:glow>
                  <a:outerShdw blurRad="38100" dist="38100" dir="2700000" algn="tl">
                    <a:srgbClr val="000000">
                      <a:alpha val="43137"/>
                    </a:srgbClr>
                  </a:outerShdw>
                </a:effectLst>
              </a:rPr>
              <a:t>Amalan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manusia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dihintung</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alam</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akhirat</a:t>
            </a:r>
            <a:endParaRPr lang="en-US" sz="2400" b="1" dirty="0">
              <a:effectLst>
                <a:glow rad="101600">
                  <a:schemeClr val="tx1">
                    <a:alpha val="60000"/>
                  </a:schemeClr>
                </a:glow>
                <a:outerShdw blurRad="38100" dist="38100" dir="2700000" algn="tl">
                  <a:srgbClr val="000000">
                    <a:alpha val="43137"/>
                  </a:srgbClr>
                </a:outerShdw>
              </a:effectLst>
            </a:endParaRPr>
          </a:p>
        </p:txBody>
      </p:sp>
      <p:sp>
        <p:nvSpPr>
          <p:cNvPr id="11" name="Flowchart: Document 10"/>
          <p:cNvSpPr/>
          <p:nvPr/>
        </p:nvSpPr>
        <p:spPr>
          <a:xfrm>
            <a:off x="3352800" y="4648200"/>
            <a:ext cx="5638800" cy="1524000"/>
          </a:xfrm>
          <a:prstGeom prst="flowChartDocumen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err="1">
                <a:effectLst>
                  <a:glow rad="101600">
                    <a:schemeClr val="tx1">
                      <a:alpha val="60000"/>
                    </a:schemeClr>
                  </a:glow>
                  <a:outerShdw blurRad="38100" dist="38100" dir="2700000" algn="tl">
                    <a:srgbClr val="000000">
                      <a:alpha val="43137"/>
                    </a:srgbClr>
                  </a:outerShdw>
                </a:effectLst>
              </a:rPr>
              <a:t>Umat</a:t>
            </a:r>
            <a:r>
              <a:rPr lang="en-US" sz="2400" b="1" dirty="0">
                <a:effectLst>
                  <a:glow rad="101600">
                    <a:schemeClr val="tx1">
                      <a:alpha val="60000"/>
                    </a:schemeClr>
                  </a:glow>
                  <a:outerShdw blurRad="38100" dist="38100" dir="2700000" algn="tl">
                    <a:srgbClr val="000000">
                      <a:alpha val="43137"/>
                    </a:srgbClr>
                  </a:outerShdw>
                </a:effectLst>
              </a:rPr>
              <a:t> Islam yang </a:t>
            </a:r>
            <a:r>
              <a:rPr lang="en-US" sz="2400" b="1" dirty="0" err="1">
                <a:effectLst>
                  <a:glow rad="101600">
                    <a:schemeClr val="tx1">
                      <a:alpha val="60000"/>
                    </a:schemeClr>
                  </a:glow>
                  <a:outerShdw blurRad="38100" dist="38100" dir="2700000" algn="tl">
                    <a:srgbClr val="000000">
                      <a:alpha val="43137"/>
                    </a:srgbClr>
                  </a:outerShdw>
                </a:effectLst>
              </a:rPr>
              <a:t>berakidah</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buruk</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menerima</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kecelakaan</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di</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alam</a:t>
            </a:r>
            <a:r>
              <a:rPr lang="en-US" sz="2400" b="1" dirty="0">
                <a:effectLst>
                  <a:glow rad="101600">
                    <a:schemeClr val="tx1">
                      <a:alpha val="60000"/>
                    </a:schemeClr>
                  </a:glow>
                  <a:outerShdw blurRad="38100" dist="38100" dir="2700000" algn="tl">
                    <a:srgbClr val="000000">
                      <a:alpha val="43137"/>
                    </a:srgbClr>
                  </a:outerShdw>
                </a:effectLst>
              </a:rPr>
              <a:t> </a:t>
            </a:r>
            <a:r>
              <a:rPr lang="en-US" sz="2400" b="1" dirty="0" err="1">
                <a:effectLst>
                  <a:glow rad="101600">
                    <a:schemeClr val="tx1">
                      <a:alpha val="60000"/>
                    </a:schemeClr>
                  </a:glow>
                  <a:outerShdw blurRad="38100" dist="38100" dir="2700000" algn="tl">
                    <a:srgbClr val="000000">
                      <a:alpha val="43137"/>
                    </a:srgbClr>
                  </a:outerShdw>
                </a:effectLst>
              </a:rPr>
              <a:t>akhirat</a:t>
            </a:r>
            <a:endParaRPr lang="en-US" sz="2400" b="1" dirty="0">
              <a:effectLst>
                <a:glow rad="101600">
                  <a:schemeClr val="tx1">
                    <a:alpha val="60000"/>
                  </a:schemeClr>
                </a:glow>
                <a:outerShdw blurRad="38100" dist="38100" dir="2700000" algn="tl">
                  <a:srgbClr val="000000">
                    <a:alpha val="43137"/>
                  </a:srgbClr>
                </a:outerShdw>
              </a:effectLst>
            </a:endParaRPr>
          </a:p>
        </p:txBody>
      </p:sp>
      <p:sp>
        <p:nvSpPr>
          <p:cNvPr id="14" name="Curved Down Arrow 13"/>
          <p:cNvSpPr/>
          <p:nvPr/>
        </p:nvSpPr>
        <p:spPr>
          <a:xfrm rot="19577157">
            <a:off x="2154238" y="2073275"/>
            <a:ext cx="1524000" cy="803275"/>
          </a:xfrm>
          <a:prstGeom prst="curvedDownArrow">
            <a:avLst>
              <a:gd name="adj1" fmla="val 25000"/>
              <a:gd name="adj2" fmla="val 76880"/>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15" name="Curved Down Arrow 14"/>
          <p:cNvSpPr/>
          <p:nvPr/>
        </p:nvSpPr>
        <p:spPr>
          <a:xfrm rot="3219553" flipV="1">
            <a:off x="1897857" y="4225131"/>
            <a:ext cx="1951038" cy="803275"/>
          </a:xfrm>
          <a:prstGeom prst="curvedDownArrow">
            <a:avLst>
              <a:gd name="adj1" fmla="val 25000"/>
              <a:gd name="adj2" fmla="val 76880"/>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16" name="Curved Down Arrow 15"/>
          <p:cNvSpPr/>
          <p:nvPr/>
        </p:nvSpPr>
        <p:spPr>
          <a:xfrm rot="2337285" flipV="1">
            <a:off x="2359025" y="3389313"/>
            <a:ext cx="1674813" cy="823912"/>
          </a:xfrm>
          <a:prstGeom prst="curvedDownArrow">
            <a:avLst>
              <a:gd name="adj1" fmla="val 25000"/>
              <a:gd name="adj2" fmla="val 76880"/>
              <a:gd name="adj3" fmla="val 25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solidFill>
                <a:schemeClr val="tx1"/>
              </a:solidFill>
            </a:endParaRPr>
          </a:p>
        </p:txBody>
      </p:sp>
      <p:sp>
        <p:nvSpPr>
          <p:cNvPr id="8" name="Rectangle 7"/>
          <p:cNvSpPr/>
          <p:nvPr/>
        </p:nvSpPr>
        <p:spPr>
          <a:xfrm>
            <a:off x="228600" y="2971800"/>
            <a:ext cx="2895599" cy="1219200"/>
          </a:xfrm>
          <a:prstGeom prst="rect">
            <a:avLst/>
          </a:prstGeom>
          <a:gradFill flip="none" rotWithShape="1">
            <a:gsLst>
              <a:gs pos="0">
                <a:srgbClr val="800080">
                  <a:shade val="30000"/>
                  <a:satMod val="115000"/>
                </a:srgbClr>
              </a:gs>
              <a:gs pos="50000">
                <a:srgbClr val="800080">
                  <a:shade val="67500"/>
                  <a:satMod val="115000"/>
                </a:srgbClr>
              </a:gs>
              <a:gs pos="100000">
                <a:srgbClr val="800080">
                  <a:shade val="100000"/>
                  <a:satMod val="115000"/>
                </a:srgbClr>
              </a:gs>
            </a:gsLst>
            <a:lin ang="16200000" scaled="1"/>
            <a:tileRect/>
          </a:gradFill>
          <a:ln>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effectLst>
                  <a:glow rad="101600">
                    <a:schemeClr val="tx1">
                      <a:alpha val="60000"/>
                    </a:schemeClr>
                  </a:glow>
                  <a:outerShdw blurRad="38100" dist="38100" dir="2700000" algn="tl">
                    <a:srgbClr val="000000">
                      <a:alpha val="43137"/>
                    </a:srgbClr>
                  </a:outerShdw>
                </a:effectLst>
              </a:rPr>
              <a:t>KEMATIAN</a:t>
            </a:r>
            <a:endParaRPr lang="en-US" sz="2800" b="1" dirty="0">
              <a:effectLst>
                <a:glow rad="101600">
                  <a:schemeClr val="tx1">
                    <a:alpha val="60000"/>
                  </a:scheme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Slide kubur11.PNG"/>
          <p:cNvPicPr>
            <a:picLocks noChangeAspect="1"/>
          </p:cNvPicPr>
          <p:nvPr/>
        </p:nvPicPr>
        <p:blipFill>
          <a:blip r:embed="rId2">
            <a:lum bright="-10000"/>
          </a:blip>
          <a:srcRect/>
          <a:stretch>
            <a:fillRect/>
          </a:stretch>
        </p:blipFill>
        <p:spPr bwMode="auto">
          <a:xfrm>
            <a:off x="0" y="0"/>
            <a:ext cx="9144000" cy="6858000"/>
          </a:xfrm>
          <a:prstGeom prst="rect">
            <a:avLst/>
          </a:prstGeom>
          <a:noFill/>
          <a:ln w="9525">
            <a:noFill/>
            <a:miter lim="800000"/>
            <a:headEnd/>
            <a:tailEnd/>
          </a:ln>
        </p:spPr>
      </p:pic>
      <p:pic>
        <p:nvPicPr>
          <p:cNvPr id="13" name="Picture 4"/>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1143000"/>
            <a:ext cx="10820400" cy="3775075"/>
          </a:xfrm>
          <a:prstGeom prst="rect">
            <a:avLst/>
          </a:prstGeom>
          <a:noFill/>
          <a:ln w="9525">
            <a:noFill/>
            <a:miter lim="800000"/>
            <a:headEnd/>
            <a:tailEnd/>
          </a:ln>
          <a:effectLst/>
        </p:spPr>
      </p:pic>
      <p:pic>
        <p:nvPicPr>
          <p:cNvPr id="15" name="Picture 6"/>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1447800" y="3352799"/>
            <a:ext cx="7162800" cy="3429001"/>
          </a:xfrm>
          <a:prstGeom prst="rect">
            <a:avLst/>
          </a:prstGeom>
          <a:noFill/>
          <a:ln w="9525">
            <a:noFill/>
            <a:miter lim="800000"/>
            <a:headEnd/>
            <a:tailEnd/>
          </a:ln>
          <a:effectLst>
            <a:softEdge rad="317500"/>
          </a:effectLst>
        </p:spPr>
      </p:pic>
      <p:pic>
        <p:nvPicPr>
          <p:cNvPr id="16" name="Picture 3"/>
          <p:cNvPicPr>
            <a:picLocks noChangeAspect="1" noChangeArrowheads="1"/>
          </p:cNvPicPr>
          <p:nvPr/>
        </p:nvPicPr>
        <p:blipFill>
          <a:blip r:embed="rId5">
            <a:duotone>
              <a:schemeClr val="accent6">
                <a:shade val="45000"/>
                <a:satMod val="135000"/>
              </a:schemeClr>
              <a:prstClr val="white"/>
            </a:duotone>
          </a:blip>
          <a:srcRect/>
          <a:stretch>
            <a:fillRect/>
          </a:stretch>
        </p:blipFill>
        <p:spPr bwMode="auto">
          <a:xfrm>
            <a:off x="6382951" y="3962400"/>
            <a:ext cx="2608649" cy="2743200"/>
          </a:xfrm>
          <a:prstGeom prst="rect">
            <a:avLst/>
          </a:prstGeom>
          <a:noFill/>
          <a:ln w="9525">
            <a:noFill/>
            <a:miter lim="800000"/>
            <a:headEnd/>
            <a:tailEnd/>
          </a:ln>
          <a:effectLst/>
        </p:spPr>
      </p:pic>
      <p:sp>
        <p:nvSpPr>
          <p:cNvPr id="6" name="TextBox 5"/>
          <p:cNvSpPr txBox="1"/>
          <p:nvPr/>
        </p:nvSpPr>
        <p:spPr>
          <a:xfrm>
            <a:off x="457200" y="482600"/>
            <a:ext cx="8229600" cy="523875"/>
          </a:xfrm>
          <a:prstGeom prst="rect">
            <a:avLst/>
          </a:prstGeom>
          <a:noFill/>
        </p:spPr>
        <p:txBody>
          <a:bodyPr>
            <a:spAutoFit/>
          </a:bodyPr>
          <a:lstStyle/>
          <a:p>
            <a:pPr fontAlgn="auto">
              <a:spcBef>
                <a:spcPts val="0"/>
              </a:spcBef>
              <a:spcAft>
                <a:spcPts val="0"/>
              </a:spcAft>
              <a:defRPr/>
            </a:pPr>
            <a:r>
              <a:rPr lang="en-US" sz="2800" dirty="0" err="1">
                <a:solidFill>
                  <a:schemeClr val="bg1"/>
                </a:solidFill>
                <a:effectLst>
                  <a:outerShdw blurRad="38100" dist="38100" dir="2700000" algn="tl">
                    <a:srgbClr val="000000">
                      <a:alpha val="43137"/>
                    </a:srgbClr>
                  </a:outerShdw>
                </a:effectLst>
                <a:latin typeface="+mn-lt"/>
                <a:cs typeface="+mn-cs"/>
              </a:rPr>
              <a:t>Kealpaan</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umat</a:t>
            </a:r>
            <a:r>
              <a:rPr lang="en-US" sz="2800" dirty="0">
                <a:solidFill>
                  <a:schemeClr val="bg1"/>
                </a:solidFill>
                <a:effectLst>
                  <a:outerShdw blurRad="38100" dist="38100" dir="2700000" algn="tl">
                    <a:srgbClr val="000000">
                      <a:alpha val="43137"/>
                    </a:srgbClr>
                  </a:outerShdw>
                </a:effectLst>
                <a:latin typeface="+mn-lt"/>
                <a:cs typeface="+mn-cs"/>
              </a:rPr>
              <a:t> Islam </a:t>
            </a:r>
            <a:r>
              <a:rPr lang="en-US" sz="2800" dirty="0" err="1">
                <a:solidFill>
                  <a:schemeClr val="bg1"/>
                </a:solidFill>
                <a:effectLst>
                  <a:outerShdw blurRad="38100" dist="38100" dir="2700000" algn="tl">
                    <a:srgbClr val="000000">
                      <a:alpha val="43137"/>
                    </a:srgbClr>
                  </a:outerShdw>
                </a:effectLst>
                <a:latin typeface="+mn-lt"/>
                <a:cs typeface="+mn-cs"/>
              </a:rPr>
              <a:t>tentang</a:t>
            </a:r>
            <a:r>
              <a:rPr lang="en-US" sz="2800" dirty="0">
                <a:solidFill>
                  <a:schemeClr val="bg1"/>
                </a:solidFill>
                <a:effectLst>
                  <a:outerShdw blurRad="38100" dist="38100" dir="2700000" algn="tl">
                    <a:srgbClr val="000000">
                      <a:alpha val="43137"/>
                    </a:srgbClr>
                  </a:outerShdw>
                </a:effectLst>
                <a:latin typeface="+mn-lt"/>
                <a:cs typeface="+mn-cs"/>
              </a:rPr>
              <a:t> </a:t>
            </a:r>
            <a:r>
              <a:rPr lang="en-US" sz="2800" dirty="0" err="1">
                <a:solidFill>
                  <a:schemeClr val="bg1"/>
                </a:solidFill>
                <a:effectLst>
                  <a:outerShdw blurRad="38100" dist="38100" dir="2700000" algn="tl">
                    <a:srgbClr val="000000">
                      <a:alpha val="43137"/>
                    </a:srgbClr>
                  </a:outerShdw>
                </a:effectLst>
                <a:latin typeface="+mn-lt"/>
                <a:cs typeface="+mn-cs"/>
              </a:rPr>
              <a:t>kematian</a:t>
            </a:r>
            <a:r>
              <a:rPr lang="en-US" sz="2800" dirty="0">
                <a:solidFill>
                  <a:schemeClr val="bg1"/>
                </a:solidFill>
                <a:effectLst>
                  <a:outerShdw blurRad="38100" dist="38100" dir="2700000" algn="tl">
                    <a:srgbClr val="000000">
                      <a:alpha val="43137"/>
                    </a:srgbClr>
                  </a:outerShdw>
                </a:effectLst>
                <a:latin typeface="+mn-lt"/>
                <a:cs typeface="+mn-cs"/>
              </a:rPr>
              <a:t> :-</a:t>
            </a:r>
            <a:endParaRPr lang="en-US" sz="2800" dirty="0">
              <a:solidFill>
                <a:schemeClr val="bg1"/>
              </a:solidFill>
              <a:effectLst>
                <a:outerShdw blurRad="38100" dist="38100" dir="2700000" algn="tl">
                  <a:srgbClr val="000000">
                    <a:alpha val="43137"/>
                  </a:srgbClr>
                </a:outerShdw>
              </a:effectLst>
              <a:latin typeface="+mn-lt"/>
              <a:cs typeface="+mn-cs"/>
            </a:endParaRPr>
          </a:p>
        </p:txBody>
      </p:sp>
      <p:sp>
        <p:nvSpPr>
          <p:cNvPr id="4" name="Rounded Rectangle 3"/>
          <p:cNvSpPr/>
          <p:nvPr/>
        </p:nvSpPr>
        <p:spPr>
          <a:xfrm>
            <a:off x="228600" y="2875845"/>
            <a:ext cx="3200400" cy="1909762"/>
          </a:xfrm>
          <a:prstGeom prst="roundRect">
            <a:avLst/>
          </a:prstGeom>
          <a:gradFill flip="none" rotWithShape="1">
            <a:gsLst>
              <a:gs pos="0">
                <a:srgbClr val="008000">
                  <a:shade val="30000"/>
                  <a:satMod val="115000"/>
                </a:srgbClr>
              </a:gs>
              <a:gs pos="50000">
                <a:srgbClr val="008000">
                  <a:shade val="67500"/>
                  <a:satMod val="115000"/>
                </a:srgbClr>
              </a:gs>
              <a:gs pos="100000">
                <a:srgbClr val="008000">
                  <a:shade val="100000"/>
                  <a:satMod val="115000"/>
                </a:srgbClr>
              </a:gs>
            </a:gsLst>
            <a:lin ang="5400000" scaled="1"/>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err="1">
                <a:effectLst>
                  <a:glow rad="101600">
                    <a:schemeClr val="tx1">
                      <a:alpha val="60000"/>
                    </a:schemeClr>
                  </a:glow>
                  <a:outerShdw blurRad="38100" dist="38100" dir="2700000" algn="tl">
                    <a:srgbClr val="000000">
                      <a:alpha val="43137"/>
                    </a:srgbClr>
                  </a:outerShdw>
                </a:effectLst>
              </a:rPr>
              <a:t>Menerima</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Azab</a:t>
            </a:r>
            <a:r>
              <a:rPr lang="en-US" sz="2800" b="1" dirty="0">
                <a:effectLst>
                  <a:glow rad="101600">
                    <a:schemeClr val="tx1">
                      <a:alpha val="60000"/>
                    </a:schemeClr>
                  </a:glow>
                  <a:outerShdw blurRad="38100" dist="38100" dir="2700000" algn="tl">
                    <a:srgbClr val="000000">
                      <a:alpha val="43137"/>
                    </a:srgbClr>
                  </a:outerShdw>
                </a:effectLst>
              </a:rPr>
              <a:t> </a:t>
            </a:r>
            <a:r>
              <a:rPr lang="en-US" sz="2800" b="1" dirty="0" err="1">
                <a:effectLst>
                  <a:glow rad="101600">
                    <a:schemeClr val="tx1">
                      <a:alpha val="60000"/>
                    </a:schemeClr>
                  </a:glow>
                  <a:outerShdw blurRad="38100" dist="38100" dir="2700000" algn="tl">
                    <a:srgbClr val="000000">
                      <a:alpha val="43137"/>
                    </a:srgbClr>
                  </a:outerShdw>
                </a:effectLst>
              </a:rPr>
              <a:t>Kecelakaan</a:t>
            </a:r>
            <a:r>
              <a:rPr lang="en-US" sz="2800" b="1" dirty="0">
                <a:effectLst>
                  <a:glow rad="101600">
                    <a:schemeClr val="tx1">
                      <a:alpha val="60000"/>
                    </a:schemeClr>
                  </a:glow>
                  <a:outerShdw blurRad="38100" dist="38100" dir="2700000" algn="tl">
                    <a:srgbClr val="000000">
                      <a:alpha val="43137"/>
                    </a:srgbClr>
                  </a:outerShdw>
                </a:effectLst>
              </a:rPr>
              <a:t> Dari Allah</a:t>
            </a:r>
            <a:endParaRPr lang="en-US" sz="2800" b="1" dirty="0">
              <a:effectLst>
                <a:glow rad="101600">
                  <a:schemeClr val="tx1">
                    <a:alpha val="60000"/>
                  </a:schemeClr>
                </a:glow>
                <a:outerShdw blurRad="38100" dist="38100" dir="2700000" algn="tl">
                  <a:srgbClr val="000000">
                    <a:alpha val="43137"/>
                  </a:srgbClr>
                </a:outerShdw>
              </a:effectLst>
            </a:endParaRPr>
          </a:p>
        </p:txBody>
      </p:sp>
      <p:sp>
        <p:nvSpPr>
          <p:cNvPr id="5" name="Snip Same Side Corner Rectangle 4"/>
          <p:cNvSpPr/>
          <p:nvPr/>
        </p:nvSpPr>
        <p:spPr>
          <a:xfrm>
            <a:off x="4267200" y="1600200"/>
            <a:ext cx="4572000" cy="838200"/>
          </a:xfrm>
          <a:prstGeom prst="snip2Same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Tinggal</a:t>
            </a:r>
            <a:r>
              <a:rPr lang="en-US" sz="3200" b="1" dirty="0">
                <a:effectLst>
                  <a:glow rad="101600">
                    <a:schemeClr val="tx1">
                      <a:alpha val="60000"/>
                    </a:schemeClr>
                  </a:glow>
                  <a:outerShdw blurRad="38100" dist="38100" dir="2700000" algn="tl">
                    <a:srgbClr val="000000">
                      <a:alpha val="43137"/>
                    </a:srgbClr>
                  </a:outerShdw>
                </a:effectLst>
              </a:rPr>
              <a:t> SOLAT</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7" name="Snip Same Side Corner Rectangle 6"/>
          <p:cNvSpPr/>
          <p:nvPr/>
        </p:nvSpPr>
        <p:spPr>
          <a:xfrm>
            <a:off x="4267200" y="2712156"/>
            <a:ext cx="4572000" cy="914400"/>
          </a:xfrm>
          <a:prstGeom prst="snip2Same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62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Tinggal</a:t>
            </a:r>
            <a:r>
              <a:rPr lang="en-US" sz="3200" b="1" dirty="0">
                <a:effectLst>
                  <a:glow rad="101600">
                    <a:schemeClr val="tx1">
                      <a:alpha val="60000"/>
                    </a:schemeClr>
                  </a:glow>
                  <a:outerShdw blurRad="38100" dist="38100" dir="2700000" algn="tl">
                    <a:srgbClr val="000000">
                      <a:alpha val="43137"/>
                    </a:srgbClr>
                  </a:outerShdw>
                </a:effectLst>
              </a:rPr>
              <a:t> PUASA</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8" name="Snip Same Side Corner Rectangle 7"/>
          <p:cNvSpPr/>
          <p:nvPr/>
        </p:nvSpPr>
        <p:spPr>
          <a:xfrm>
            <a:off x="4267200" y="3945468"/>
            <a:ext cx="4572000" cy="914400"/>
          </a:xfrm>
          <a:prstGeom prst="snip2Same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effectLst>
                  <a:glow rad="101600">
                    <a:schemeClr val="tx1">
                      <a:alpha val="60000"/>
                    </a:schemeClr>
                  </a:glow>
                  <a:outerShdw blurRad="38100" dist="38100" dir="2700000" algn="tl">
                    <a:srgbClr val="000000">
                      <a:alpha val="43137"/>
                    </a:srgbClr>
                  </a:outerShdw>
                </a:effectLst>
              </a:rPr>
              <a:t>Abaikan</a:t>
            </a:r>
            <a:r>
              <a:rPr lang="en-US" sz="3200" b="1" dirty="0">
                <a:effectLst>
                  <a:glow rad="101600">
                    <a:schemeClr val="tx1">
                      <a:alpha val="60000"/>
                    </a:schemeClr>
                  </a:glow>
                  <a:outerShdw blurRad="38100" dist="38100" dir="2700000" algn="tl">
                    <a:srgbClr val="000000">
                      <a:alpha val="43137"/>
                    </a:srgbClr>
                  </a:outerShdw>
                </a:effectLst>
              </a:rPr>
              <a:t> ZAKAT</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9" name="Snip Same Side Corner Rectangle 8"/>
          <p:cNvSpPr/>
          <p:nvPr/>
        </p:nvSpPr>
        <p:spPr>
          <a:xfrm>
            <a:off x="4267200" y="5201358"/>
            <a:ext cx="4572000" cy="1219200"/>
          </a:xfrm>
          <a:prstGeom prst="snip2Same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16200000" scaled="1"/>
            <a:tileRect/>
          </a:gradFill>
          <a:ln w="762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smtClean="0">
                <a:effectLst>
                  <a:glow rad="101600">
                    <a:schemeClr val="tx1">
                      <a:alpha val="60000"/>
                    </a:schemeClr>
                  </a:glow>
                  <a:outerShdw blurRad="38100" dist="38100" dir="2700000" algn="tl">
                    <a:srgbClr val="000000">
                      <a:alpha val="43137"/>
                    </a:srgbClr>
                  </a:outerShdw>
                </a:effectLst>
              </a:rPr>
              <a:t>Seronok</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smtClean="0">
                <a:effectLst>
                  <a:glow rad="101600">
                    <a:schemeClr val="tx1">
                      <a:alpha val="60000"/>
                    </a:schemeClr>
                  </a:glow>
                  <a:outerShdw blurRad="38100" dist="38100" dir="2700000" algn="tl">
                    <a:srgbClr val="000000">
                      <a:alpha val="43137"/>
                    </a:srgbClr>
                  </a:outerShdw>
                </a:effectLst>
              </a:rPr>
              <a:t>dengan</a:t>
            </a:r>
            <a:r>
              <a:rPr lang="en-US" sz="3200" b="1" dirty="0" smtClean="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Perbuatan</a:t>
            </a:r>
            <a:r>
              <a:rPr lang="en-US" sz="3200" b="1" dirty="0">
                <a:effectLst>
                  <a:glow rad="101600">
                    <a:schemeClr val="tx1">
                      <a:alpha val="60000"/>
                    </a:schemeClr>
                  </a:glow>
                  <a:outerShdw blurRad="38100" dist="38100" dir="2700000" algn="tl">
                    <a:srgbClr val="000000">
                      <a:alpha val="43137"/>
                    </a:srgbClr>
                  </a:outerShdw>
                </a:effectLst>
              </a:rPr>
              <a:t> </a:t>
            </a:r>
            <a:r>
              <a:rPr lang="en-US" sz="3200" b="1" dirty="0" err="1">
                <a:effectLst>
                  <a:glow rad="101600">
                    <a:schemeClr val="tx1">
                      <a:alpha val="60000"/>
                    </a:schemeClr>
                  </a:glow>
                  <a:outerShdw blurRad="38100" dist="38100" dir="2700000" algn="tl">
                    <a:srgbClr val="000000">
                      <a:alpha val="43137"/>
                    </a:srgbClr>
                  </a:outerShdw>
                </a:effectLst>
              </a:rPr>
              <a:t>Haram</a:t>
            </a:r>
            <a:endParaRPr lang="en-US" sz="3200" b="1" dirty="0">
              <a:effectLst>
                <a:glow rad="101600">
                  <a:schemeClr val="tx1">
                    <a:alpha val="60000"/>
                  </a:schemeClr>
                </a:glow>
                <a:outerShdw blurRad="38100" dist="38100" dir="2700000" algn="tl">
                  <a:srgbClr val="000000">
                    <a:alpha val="43137"/>
                  </a:srgbClr>
                </a:outerShdw>
              </a:effectLst>
            </a:endParaRPr>
          </a:p>
        </p:txBody>
      </p:sp>
      <p:sp>
        <p:nvSpPr>
          <p:cNvPr id="10" name="Down Arrow 9"/>
          <p:cNvSpPr/>
          <p:nvPr/>
        </p:nvSpPr>
        <p:spPr>
          <a:xfrm rot="13669516">
            <a:off x="3482182" y="1851819"/>
            <a:ext cx="533400" cy="10620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11" name="Down Arrow 10"/>
          <p:cNvSpPr/>
          <p:nvPr/>
        </p:nvSpPr>
        <p:spPr>
          <a:xfrm rot="13669516">
            <a:off x="3619501" y="2974975"/>
            <a:ext cx="533400" cy="72072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12" name="Down Arrow 11"/>
          <p:cNvSpPr/>
          <p:nvPr/>
        </p:nvSpPr>
        <p:spPr>
          <a:xfrm rot="18556162">
            <a:off x="3617913" y="3960812"/>
            <a:ext cx="533400" cy="72072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
        <p:nvSpPr>
          <p:cNvPr id="14" name="Down Arrow 13"/>
          <p:cNvSpPr/>
          <p:nvPr/>
        </p:nvSpPr>
        <p:spPr>
          <a:xfrm rot="18556162">
            <a:off x="3412332" y="4799806"/>
            <a:ext cx="533400" cy="1227137"/>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ms-MY"/>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1367</Words>
  <Application>Microsoft Office PowerPoint</Application>
  <PresentationFormat>On-screen Show (4:3)</PresentationFormat>
  <Paragraphs>157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Times New Roman</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Hilmee&amp;Yana</dc:creator>
  <cp:lastModifiedBy> </cp:lastModifiedBy>
  <cp:revision>97</cp:revision>
  <dcterms:created xsi:type="dcterms:W3CDTF">2008-10-26T14:05:05Z</dcterms:created>
  <dcterms:modified xsi:type="dcterms:W3CDTF">2009-06-11T02:41:08Z</dcterms:modified>
</cp:coreProperties>
</file>